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7" r:id="rId6"/>
    <p:sldId id="258" r:id="rId7"/>
    <p:sldId id="268" r:id="rId8"/>
    <p:sldId id="261" r:id="rId9"/>
    <p:sldId id="264" r:id="rId10"/>
    <p:sldId id="265" r:id="rId11"/>
    <p:sldId id="263" r:id="rId12"/>
    <p:sldId id="262"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2DCC8C-F262-4B58-855C-699347FCB37A}" v="111" dt="2021-10-18T08:31:20.5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83541A-67EE-48F4-87F0-E2954A849294}" type="doc">
      <dgm:prSet loTypeId="urn:microsoft.com/office/officeart/2008/layout/LinedList" loCatId="list" qsTypeId="urn:microsoft.com/office/officeart/2005/8/quickstyle/simple4" qsCatId="simple" csTypeId="urn:microsoft.com/office/officeart/2005/8/colors/colorful5" csCatId="colorful"/>
      <dgm:spPr/>
      <dgm:t>
        <a:bodyPr/>
        <a:lstStyle/>
        <a:p>
          <a:endParaRPr lang="en-US"/>
        </a:p>
      </dgm:t>
    </dgm:pt>
    <dgm:pt modelId="{AC0447ED-F541-4752-997D-A614E4EEB6A1}">
      <dgm:prSet/>
      <dgm:spPr/>
      <dgm:t>
        <a:bodyPr/>
        <a:lstStyle/>
        <a:p>
          <a:r>
            <a:rPr lang="en-IN"/>
            <a:t>In 2005, the RTI Act was passed by the Congress-led coalition government (United Progressive Alliance or UPA)</a:t>
          </a:r>
          <a:endParaRPr lang="en-US"/>
        </a:p>
      </dgm:t>
    </dgm:pt>
    <dgm:pt modelId="{C598281F-CC05-4AFD-B250-EE1CDFFF7818}" type="parTrans" cxnId="{3F2C5B56-1876-4D03-9DAE-A6433F5A07AC}">
      <dgm:prSet/>
      <dgm:spPr/>
      <dgm:t>
        <a:bodyPr/>
        <a:lstStyle/>
        <a:p>
          <a:endParaRPr lang="en-US"/>
        </a:p>
      </dgm:t>
    </dgm:pt>
    <dgm:pt modelId="{86BDB91D-1D1F-491E-A1DB-5367360BF35E}" type="sibTrans" cxnId="{3F2C5B56-1876-4D03-9DAE-A6433F5A07AC}">
      <dgm:prSet/>
      <dgm:spPr/>
      <dgm:t>
        <a:bodyPr/>
        <a:lstStyle/>
        <a:p>
          <a:endParaRPr lang="en-US"/>
        </a:p>
      </dgm:t>
    </dgm:pt>
    <dgm:pt modelId="{E57685F4-9DFC-4EB5-A582-4D574093E94F}">
      <dgm:prSet/>
      <dgm:spPr/>
      <dgm:t>
        <a:bodyPr/>
        <a:lstStyle/>
        <a:p>
          <a:r>
            <a:rPr lang="en-IN"/>
            <a:t>However, the struggle for the law emerged in the late 1980s. </a:t>
          </a:r>
          <a:endParaRPr lang="en-US"/>
        </a:p>
      </dgm:t>
    </dgm:pt>
    <dgm:pt modelId="{21896D6C-0575-4E35-B789-CA858B9EC8B5}" type="parTrans" cxnId="{0D74F0B2-B9E6-476F-89A9-0C7167ACB2B1}">
      <dgm:prSet/>
      <dgm:spPr/>
      <dgm:t>
        <a:bodyPr/>
        <a:lstStyle/>
        <a:p>
          <a:endParaRPr lang="en-US"/>
        </a:p>
      </dgm:t>
    </dgm:pt>
    <dgm:pt modelId="{19A8490A-A984-4B11-9D2D-C755E55BE20C}" type="sibTrans" cxnId="{0D74F0B2-B9E6-476F-89A9-0C7167ACB2B1}">
      <dgm:prSet/>
      <dgm:spPr/>
      <dgm:t>
        <a:bodyPr/>
        <a:lstStyle/>
        <a:p>
          <a:endParaRPr lang="en-US"/>
        </a:p>
      </dgm:t>
    </dgm:pt>
    <dgm:pt modelId="{32132A04-8773-435C-AB19-BE812645C424}">
      <dgm:prSet/>
      <dgm:spPr/>
      <dgm:t>
        <a:bodyPr/>
        <a:lstStyle/>
        <a:p>
          <a:r>
            <a:rPr lang="en-IN"/>
            <a:t>The demand for the law was rooted in the idea of contestation of state power</a:t>
          </a:r>
          <a:endParaRPr lang="en-US"/>
        </a:p>
      </dgm:t>
    </dgm:pt>
    <dgm:pt modelId="{CDA0967E-7ACE-4A26-942B-A0D2F4C470B0}" type="parTrans" cxnId="{19736CB2-750C-49A8-898C-6CBFD6E2A87E}">
      <dgm:prSet/>
      <dgm:spPr/>
      <dgm:t>
        <a:bodyPr/>
        <a:lstStyle/>
        <a:p>
          <a:endParaRPr lang="en-US"/>
        </a:p>
      </dgm:t>
    </dgm:pt>
    <dgm:pt modelId="{23891B04-E760-4B19-8BB5-4779B16B14DD}" type="sibTrans" cxnId="{19736CB2-750C-49A8-898C-6CBFD6E2A87E}">
      <dgm:prSet/>
      <dgm:spPr/>
      <dgm:t>
        <a:bodyPr/>
        <a:lstStyle/>
        <a:p>
          <a:endParaRPr lang="en-US"/>
        </a:p>
      </dgm:t>
    </dgm:pt>
    <dgm:pt modelId="{B0079304-7F60-461F-A1A0-0E92E8B0039E}">
      <dgm:prSet/>
      <dgm:spPr/>
      <dgm:t>
        <a:bodyPr/>
        <a:lstStyle/>
        <a:p>
          <a:r>
            <a:rPr lang="en-IN"/>
            <a:t>Emergence of non-party political movements to counter state abuse of power and enable democratisation in the post-Emergency era.</a:t>
          </a:r>
          <a:endParaRPr lang="en-US"/>
        </a:p>
      </dgm:t>
    </dgm:pt>
    <dgm:pt modelId="{CD9FF5B5-3BCF-45DE-8300-333797EE7165}" type="parTrans" cxnId="{DD4948D3-38C0-482A-9FEE-68584681E1E9}">
      <dgm:prSet/>
      <dgm:spPr/>
      <dgm:t>
        <a:bodyPr/>
        <a:lstStyle/>
        <a:p>
          <a:endParaRPr lang="en-US"/>
        </a:p>
      </dgm:t>
    </dgm:pt>
    <dgm:pt modelId="{857A7424-F519-497F-BE1C-30709A730BF8}" type="sibTrans" cxnId="{DD4948D3-38C0-482A-9FEE-68584681E1E9}">
      <dgm:prSet/>
      <dgm:spPr/>
      <dgm:t>
        <a:bodyPr/>
        <a:lstStyle/>
        <a:p>
          <a:endParaRPr lang="en-US"/>
        </a:p>
      </dgm:t>
    </dgm:pt>
    <dgm:pt modelId="{3800CA29-A35F-42F7-90A9-ED782103069E}" type="pres">
      <dgm:prSet presAssocID="{4D83541A-67EE-48F4-87F0-E2954A849294}" presName="vert0" presStyleCnt="0">
        <dgm:presLayoutVars>
          <dgm:dir/>
          <dgm:animOne val="branch"/>
          <dgm:animLvl val="lvl"/>
        </dgm:presLayoutVars>
      </dgm:prSet>
      <dgm:spPr/>
    </dgm:pt>
    <dgm:pt modelId="{65730608-9225-4B7D-B29F-324458FB9454}" type="pres">
      <dgm:prSet presAssocID="{AC0447ED-F541-4752-997D-A614E4EEB6A1}" presName="thickLine" presStyleLbl="alignNode1" presStyleIdx="0" presStyleCnt="4"/>
      <dgm:spPr/>
    </dgm:pt>
    <dgm:pt modelId="{ADC4CB97-6B92-471D-9485-38748EC90A01}" type="pres">
      <dgm:prSet presAssocID="{AC0447ED-F541-4752-997D-A614E4EEB6A1}" presName="horz1" presStyleCnt="0"/>
      <dgm:spPr/>
    </dgm:pt>
    <dgm:pt modelId="{B74DA3FC-BD83-421F-AD30-3D1BC56E627B}" type="pres">
      <dgm:prSet presAssocID="{AC0447ED-F541-4752-997D-A614E4EEB6A1}" presName="tx1" presStyleLbl="revTx" presStyleIdx="0" presStyleCnt="4"/>
      <dgm:spPr/>
    </dgm:pt>
    <dgm:pt modelId="{4726D5F5-7F52-4219-8358-9DA5D059E600}" type="pres">
      <dgm:prSet presAssocID="{AC0447ED-F541-4752-997D-A614E4EEB6A1}" presName="vert1" presStyleCnt="0"/>
      <dgm:spPr/>
    </dgm:pt>
    <dgm:pt modelId="{C6C5BC77-B5C3-43AB-8CBE-ABA31905EA7B}" type="pres">
      <dgm:prSet presAssocID="{E57685F4-9DFC-4EB5-A582-4D574093E94F}" presName="thickLine" presStyleLbl="alignNode1" presStyleIdx="1" presStyleCnt="4"/>
      <dgm:spPr/>
    </dgm:pt>
    <dgm:pt modelId="{CF8CF9A3-CD98-4BCB-BCF9-FCB3104548F2}" type="pres">
      <dgm:prSet presAssocID="{E57685F4-9DFC-4EB5-A582-4D574093E94F}" presName="horz1" presStyleCnt="0"/>
      <dgm:spPr/>
    </dgm:pt>
    <dgm:pt modelId="{780DA432-EBB9-4FE9-805C-A0DC57D7E3CC}" type="pres">
      <dgm:prSet presAssocID="{E57685F4-9DFC-4EB5-A582-4D574093E94F}" presName="tx1" presStyleLbl="revTx" presStyleIdx="1" presStyleCnt="4"/>
      <dgm:spPr/>
    </dgm:pt>
    <dgm:pt modelId="{6CD8E850-4775-4441-BC01-B8B2BBE192B3}" type="pres">
      <dgm:prSet presAssocID="{E57685F4-9DFC-4EB5-A582-4D574093E94F}" presName="vert1" presStyleCnt="0"/>
      <dgm:spPr/>
    </dgm:pt>
    <dgm:pt modelId="{41156E12-E9AA-4ECB-9604-F26EFA86D44B}" type="pres">
      <dgm:prSet presAssocID="{32132A04-8773-435C-AB19-BE812645C424}" presName="thickLine" presStyleLbl="alignNode1" presStyleIdx="2" presStyleCnt="4"/>
      <dgm:spPr/>
    </dgm:pt>
    <dgm:pt modelId="{48012D11-EBCB-4C0B-AC38-C47439AA9554}" type="pres">
      <dgm:prSet presAssocID="{32132A04-8773-435C-AB19-BE812645C424}" presName="horz1" presStyleCnt="0"/>
      <dgm:spPr/>
    </dgm:pt>
    <dgm:pt modelId="{DF3E64DE-CFC9-4B7F-8C33-D33A0A04ED41}" type="pres">
      <dgm:prSet presAssocID="{32132A04-8773-435C-AB19-BE812645C424}" presName="tx1" presStyleLbl="revTx" presStyleIdx="2" presStyleCnt="4"/>
      <dgm:spPr/>
    </dgm:pt>
    <dgm:pt modelId="{92DDE654-8574-435C-BCA5-2ED8E38DB108}" type="pres">
      <dgm:prSet presAssocID="{32132A04-8773-435C-AB19-BE812645C424}" presName="vert1" presStyleCnt="0"/>
      <dgm:spPr/>
    </dgm:pt>
    <dgm:pt modelId="{D4B5A0E7-4DFD-4565-BFD7-44FAA780C7AF}" type="pres">
      <dgm:prSet presAssocID="{B0079304-7F60-461F-A1A0-0E92E8B0039E}" presName="thickLine" presStyleLbl="alignNode1" presStyleIdx="3" presStyleCnt="4"/>
      <dgm:spPr/>
    </dgm:pt>
    <dgm:pt modelId="{ADE2D8E7-6E68-4546-AB78-E98EF23D54A6}" type="pres">
      <dgm:prSet presAssocID="{B0079304-7F60-461F-A1A0-0E92E8B0039E}" presName="horz1" presStyleCnt="0"/>
      <dgm:spPr/>
    </dgm:pt>
    <dgm:pt modelId="{4EC4CAF6-676D-476B-BF60-E0ABFD7D3705}" type="pres">
      <dgm:prSet presAssocID="{B0079304-7F60-461F-A1A0-0E92E8B0039E}" presName="tx1" presStyleLbl="revTx" presStyleIdx="3" presStyleCnt="4"/>
      <dgm:spPr/>
    </dgm:pt>
    <dgm:pt modelId="{EFACF6C0-8D39-4E2F-832B-10CEF3CA18B2}" type="pres">
      <dgm:prSet presAssocID="{B0079304-7F60-461F-A1A0-0E92E8B0039E}" presName="vert1" presStyleCnt="0"/>
      <dgm:spPr/>
    </dgm:pt>
  </dgm:ptLst>
  <dgm:cxnLst>
    <dgm:cxn modelId="{ACA47902-51E4-4361-BBA3-7C83BA09B6C2}" type="presOf" srcId="{32132A04-8773-435C-AB19-BE812645C424}" destId="{DF3E64DE-CFC9-4B7F-8C33-D33A0A04ED41}" srcOrd="0" destOrd="0" presId="urn:microsoft.com/office/officeart/2008/layout/LinedList"/>
    <dgm:cxn modelId="{779D093E-01E4-4032-925C-2809BDECB112}" type="presOf" srcId="{4D83541A-67EE-48F4-87F0-E2954A849294}" destId="{3800CA29-A35F-42F7-90A9-ED782103069E}" srcOrd="0" destOrd="0" presId="urn:microsoft.com/office/officeart/2008/layout/LinedList"/>
    <dgm:cxn modelId="{B8C96650-B2ED-4BBE-8B21-38CA836AEDC0}" type="presOf" srcId="{E57685F4-9DFC-4EB5-A582-4D574093E94F}" destId="{780DA432-EBB9-4FE9-805C-A0DC57D7E3CC}" srcOrd="0" destOrd="0" presId="urn:microsoft.com/office/officeart/2008/layout/LinedList"/>
    <dgm:cxn modelId="{3F2C5B56-1876-4D03-9DAE-A6433F5A07AC}" srcId="{4D83541A-67EE-48F4-87F0-E2954A849294}" destId="{AC0447ED-F541-4752-997D-A614E4EEB6A1}" srcOrd="0" destOrd="0" parTransId="{C598281F-CC05-4AFD-B250-EE1CDFFF7818}" sibTransId="{86BDB91D-1D1F-491E-A1DB-5367360BF35E}"/>
    <dgm:cxn modelId="{19736CB2-750C-49A8-898C-6CBFD6E2A87E}" srcId="{4D83541A-67EE-48F4-87F0-E2954A849294}" destId="{32132A04-8773-435C-AB19-BE812645C424}" srcOrd="2" destOrd="0" parTransId="{CDA0967E-7ACE-4A26-942B-A0D2F4C470B0}" sibTransId="{23891B04-E760-4B19-8BB5-4779B16B14DD}"/>
    <dgm:cxn modelId="{0D74F0B2-B9E6-476F-89A9-0C7167ACB2B1}" srcId="{4D83541A-67EE-48F4-87F0-E2954A849294}" destId="{E57685F4-9DFC-4EB5-A582-4D574093E94F}" srcOrd="1" destOrd="0" parTransId="{21896D6C-0575-4E35-B789-CA858B9EC8B5}" sibTransId="{19A8490A-A984-4B11-9D2D-C755E55BE20C}"/>
    <dgm:cxn modelId="{DD4948D3-38C0-482A-9FEE-68584681E1E9}" srcId="{4D83541A-67EE-48F4-87F0-E2954A849294}" destId="{B0079304-7F60-461F-A1A0-0E92E8B0039E}" srcOrd="3" destOrd="0" parTransId="{CD9FF5B5-3BCF-45DE-8300-333797EE7165}" sibTransId="{857A7424-F519-497F-BE1C-30709A730BF8}"/>
    <dgm:cxn modelId="{986DB7DB-A085-401F-AB6F-D52441E52D23}" type="presOf" srcId="{B0079304-7F60-461F-A1A0-0E92E8B0039E}" destId="{4EC4CAF6-676D-476B-BF60-E0ABFD7D3705}" srcOrd="0" destOrd="0" presId="urn:microsoft.com/office/officeart/2008/layout/LinedList"/>
    <dgm:cxn modelId="{F50178E8-B762-4735-94B7-3F1E04BC6CB4}" type="presOf" srcId="{AC0447ED-F541-4752-997D-A614E4EEB6A1}" destId="{B74DA3FC-BD83-421F-AD30-3D1BC56E627B}" srcOrd="0" destOrd="0" presId="urn:microsoft.com/office/officeart/2008/layout/LinedList"/>
    <dgm:cxn modelId="{AD3B2556-A7C7-4D0D-9D75-31E3F4F6E7A2}" type="presParOf" srcId="{3800CA29-A35F-42F7-90A9-ED782103069E}" destId="{65730608-9225-4B7D-B29F-324458FB9454}" srcOrd="0" destOrd="0" presId="urn:microsoft.com/office/officeart/2008/layout/LinedList"/>
    <dgm:cxn modelId="{CC6DD189-D6D7-46C1-A420-2654362526EB}" type="presParOf" srcId="{3800CA29-A35F-42F7-90A9-ED782103069E}" destId="{ADC4CB97-6B92-471D-9485-38748EC90A01}" srcOrd="1" destOrd="0" presId="urn:microsoft.com/office/officeart/2008/layout/LinedList"/>
    <dgm:cxn modelId="{96F5D1FE-E71D-4849-B9B4-F8ABDBC35308}" type="presParOf" srcId="{ADC4CB97-6B92-471D-9485-38748EC90A01}" destId="{B74DA3FC-BD83-421F-AD30-3D1BC56E627B}" srcOrd="0" destOrd="0" presId="urn:microsoft.com/office/officeart/2008/layout/LinedList"/>
    <dgm:cxn modelId="{2BA17598-A443-4DD9-9F1C-171A23BEE1E1}" type="presParOf" srcId="{ADC4CB97-6B92-471D-9485-38748EC90A01}" destId="{4726D5F5-7F52-4219-8358-9DA5D059E600}" srcOrd="1" destOrd="0" presId="urn:microsoft.com/office/officeart/2008/layout/LinedList"/>
    <dgm:cxn modelId="{727D847E-DCC8-4CA6-9A8B-0DF60BC0C3EB}" type="presParOf" srcId="{3800CA29-A35F-42F7-90A9-ED782103069E}" destId="{C6C5BC77-B5C3-43AB-8CBE-ABA31905EA7B}" srcOrd="2" destOrd="0" presId="urn:microsoft.com/office/officeart/2008/layout/LinedList"/>
    <dgm:cxn modelId="{24DBD1F5-1237-4A6C-9598-79A1F8806D91}" type="presParOf" srcId="{3800CA29-A35F-42F7-90A9-ED782103069E}" destId="{CF8CF9A3-CD98-4BCB-BCF9-FCB3104548F2}" srcOrd="3" destOrd="0" presId="urn:microsoft.com/office/officeart/2008/layout/LinedList"/>
    <dgm:cxn modelId="{BA1C2FF2-9E0B-463A-A33C-89C45FBD3378}" type="presParOf" srcId="{CF8CF9A3-CD98-4BCB-BCF9-FCB3104548F2}" destId="{780DA432-EBB9-4FE9-805C-A0DC57D7E3CC}" srcOrd="0" destOrd="0" presId="urn:microsoft.com/office/officeart/2008/layout/LinedList"/>
    <dgm:cxn modelId="{3604942F-4403-4C8D-B7ED-8AAABEFDBCAC}" type="presParOf" srcId="{CF8CF9A3-CD98-4BCB-BCF9-FCB3104548F2}" destId="{6CD8E850-4775-4441-BC01-B8B2BBE192B3}" srcOrd="1" destOrd="0" presId="urn:microsoft.com/office/officeart/2008/layout/LinedList"/>
    <dgm:cxn modelId="{F4488C6C-22BD-4ADE-BF62-86E41860086E}" type="presParOf" srcId="{3800CA29-A35F-42F7-90A9-ED782103069E}" destId="{41156E12-E9AA-4ECB-9604-F26EFA86D44B}" srcOrd="4" destOrd="0" presId="urn:microsoft.com/office/officeart/2008/layout/LinedList"/>
    <dgm:cxn modelId="{C7EDA1DE-0F87-4D46-BA8D-5C0546610FC8}" type="presParOf" srcId="{3800CA29-A35F-42F7-90A9-ED782103069E}" destId="{48012D11-EBCB-4C0B-AC38-C47439AA9554}" srcOrd="5" destOrd="0" presId="urn:microsoft.com/office/officeart/2008/layout/LinedList"/>
    <dgm:cxn modelId="{665FF993-ECAF-442A-9AA6-4D6E4DBAA3EF}" type="presParOf" srcId="{48012D11-EBCB-4C0B-AC38-C47439AA9554}" destId="{DF3E64DE-CFC9-4B7F-8C33-D33A0A04ED41}" srcOrd="0" destOrd="0" presId="urn:microsoft.com/office/officeart/2008/layout/LinedList"/>
    <dgm:cxn modelId="{2EF490EB-FAEE-4EF6-AF72-DB892B742C8A}" type="presParOf" srcId="{48012D11-EBCB-4C0B-AC38-C47439AA9554}" destId="{92DDE654-8574-435C-BCA5-2ED8E38DB108}" srcOrd="1" destOrd="0" presId="urn:microsoft.com/office/officeart/2008/layout/LinedList"/>
    <dgm:cxn modelId="{552710D8-936D-48A4-9E44-B35DFC84E6EE}" type="presParOf" srcId="{3800CA29-A35F-42F7-90A9-ED782103069E}" destId="{D4B5A0E7-4DFD-4565-BFD7-44FAA780C7AF}" srcOrd="6" destOrd="0" presId="urn:microsoft.com/office/officeart/2008/layout/LinedList"/>
    <dgm:cxn modelId="{C52BFEE8-E506-45B1-8932-FDC124731751}" type="presParOf" srcId="{3800CA29-A35F-42F7-90A9-ED782103069E}" destId="{ADE2D8E7-6E68-4546-AB78-E98EF23D54A6}" srcOrd="7" destOrd="0" presId="urn:microsoft.com/office/officeart/2008/layout/LinedList"/>
    <dgm:cxn modelId="{17EFF4C6-CD1B-4471-8D48-6876467B9362}" type="presParOf" srcId="{ADE2D8E7-6E68-4546-AB78-E98EF23D54A6}" destId="{4EC4CAF6-676D-476B-BF60-E0ABFD7D3705}" srcOrd="0" destOrd="0" presId="urn:microsoft.com/office/officeart/2008/layout/LinedList"/>
    <dgm:cxn modelId="{3E9B9A6C-2BAB-444C-AA73-476D53EA88CD}" type="presParOf" srcId="{ADE2D8E7-6E68-4546-AB78-E98EF23D54A6}" destId="{EFACF6C0-8D39-4E2F-832B-10CEF3CA18B2}"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730608-9225-4B7D-B29F-324458FB9454}">
      <dsp:nvSpPr>
        <dsp:cNvPr id="0" name=""/>
        <dsp:cNvSpPr/>
      </dsp:nvSpPr>
      <dsp:spPr>
        <a:xfrm>
          <a:off x="0" y="0"/>
          <a:ext cx="4243589" cy="0"/>
        </a:xfrm>
        <a:prstGeom prst="lin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74DA3FC-BD83-421F-AD30-3D1BC56E627B}">
      <dsp:nvSpPr>
        <dsp:cNvPr id="0" name=""/>
        <dsp:cNvSpPr/>
      </dsp:nvSpPr>
      <dsp:spPr>
        <a:xfrm>
          <a:off x="0" y="0"/>
          <a:ext cx="4243589" cy="8301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IN" sz="1600" kern="1200"/>
            <a:t>In 2005, the RTI Act was passed by the Congress-led coalition government (United Progressive Alliance or UPA)</a:t>
          </a:r>
          <a:endParaRPr lang="en-US" sz="1600" kern="1200"/>
        </a:p>
      </dsp:txBody>
      <dsp:txXfrm>
        <a:off x="0" y="0"/>
        <a:ext cx="4243589" cy="830167"/>
      </dsp:txXfrm>
    </dsp:sp>
    <dsp:sp modelId="{C6C5BC77-B5C3-43AB-8CBE-ABA31905EA7B}">
      <dsp:nvSpPr>
        <dsp:cNvPr id="0" name=""/>
        <dsp:cNvSpPr/>
      </dsp:nvSpPr>
      <dsp:spPr>
        <a:xfrm>
          <a:off x="0" y="830167"/>
          <a:ext cx="4243589" cy="0"/>
        </a:xfrm>
        <a:prstGeom prst="line">
          <a:avLst/>
        </a:prstGeom>
        <a:gradFill rotWithShape="0">
          <a:gsLst>
            <a:gs pos="0">
              <a:schemeClr val="accent5">
                <a:hueOff val="-2252848"/>
                <a:satOff val="-5806"/>
                <a:lumOff val="-3922"/>
                <a:alphaOff val="0"/>
                <a:satMod val="103000"/>
                <a:lumMod val="102000"/>
                <a:tint val="94000"/>
              </a:schemeClr>
            </a:gs>
            <a:gs pos="50000">
              <a:schemeClr val="accent5">
                <a:hueOff val="-2252848"/>
                <a:satOff val="-5806"/>
                <a:lumOff val="-3922"/>
                <a:alphaOff val="0"/>
                <a:satMod val="110000"/>
                <a:lumMod val="100000"/>
                <a:shade val="100000"/>
              </a:schemeClr>
            </a:gs>
            <a:gs pos="100000">
              <a:schemeClr val="accent5">
                <a:hueOff val="-2252848"/>
                <a:satOff val="-5806"/>
                <a:lumOff val="-3922"/>
                <a:alphaOff val="0"/>
                <a:lumMod val="99000"/>
                <a:satMod val="120000"/>
                <a:shade val="78000"/>
              </a:schemeClr>
            </a:gs>
          </a:gsLst>
          <a:lin ang="5400000" scaled="0"/>
        </a:gradFill>
        <a:ln w="6350" cap="flat" cmpd="sng" algn="ctr">
          <a:solidFill>
            <a:schemeClr val="accent5">
              <a:hueOff val="-2252848"/>
              <a:satOff val="-5806"/>
              <a:lumOff val="-3922"/>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80DA432-EBB9-4FE9-805C-A0DC57D7E3CC}">
      <dsp:nvSpPr>
        <dsp:cNvPr id="0" name=""/>
        <dsp:cNvSpPr/>
      </dsp:nvSpPr>
      <dsp:spPr>
        <a:xfrm>
          <a:off x="0" y="830167"/>
          <a:ext cx="4243589" cy="8301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IN" sz="1600" kern="1200"/>
            <a:t>However, the struggle for the law emerged in the late 1980s. </a:t>
          </a:r>
          <a:endParaRPr lang="en-US" sz="1600" kern="1200"/>
        </a:p>
      </dsp:txBody>
      <dsp:txXfrm>
        <a:off x="0" y="830167"/>
        <a:ext cx="4243589" cy="830167"/>
      </dsp:txXfrm>
    </dsp:sp>
    <dsp:sp modelId="{41156E12-E9AA-4ECB-9604-F26EFA86D44B}">
      <dsp:nvSpPr>
        <dsp:cNvPr id="0" name=""/>
        <dsp:cNvSpPr/>
      </dsp:nvSpPr>
      <dsp:spPr>
        <a:xfrm>
          <a:off x="0" y="1660334"/>
          <a:ext cx="4243589" cy="0"/>
        </a:xfrm>
        <a:prstGeom prst="line">
          <a:avLst/>
        </a:prstGeom>
        <a:gradFill rotWithShape="0">
          <a:gsLst>
            <a:gs pos="0">
              <a:schemeClr val="accent5">
                <a:hueOff val="-4505695"/>
                <a:satOff val="-11613"/>
                <a:lumOff val="-7843"/>
                <a:alphaOff val="0"/>
                <a:satMod val="103000"/>
                <a:lumMod val="102000"/>
                <a:tint val="94000"/>
              </a:schemeClr>
            </a:gs>
            <a:gs pos="50000">
              <a:schemeClr val="accent5">
                <a:hueOff val="-4505695"/>
                <a:satOff val="-11613"/>
                <a:lumOff val="-7843"/>
                <a:alphaOff val="0"/>
                <a:satMod val="110000"/>
                <a:lumMod val="100000"/>
                <a:shade val="100000"/>
              </a:schemeClr>
            </a:gs>
            <a:gs pos="100000">
              <a:schemeClr val="accent5">
                <a:hueOff val="-4505695"/>
                <a:satOff val="-11613"/>
                <a:lumOff val="-7843"/>
                <a:alphaOff val="0"/>
                <a:lumMod val="99000"/>
                <a:satMod val="120000"/>
                <a:shade val="78000"/>
              </a:schemeClr>
            </a:gs>
          </a:gsLst>
          <a:lin ang="5400000" scaled="0"/>
        </a:gradFill>
        <a:ln w="6350" cap="flat" cmpd="sng" algn="ctr">
          <a:solidFill>
            <a:schemeClr val="accent5">
              <a:hueOff val="-4505695"/>
              <a:satOff val="-11613"/>
              <a:lumOff val="-7843"/>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F3E64DE-CFC9-4B7F-8C33-D33A0A04ED41}">
      <dsp:nvSpPr>
        <dsp:cNvPr id="0" name=""/>
        <dsp:cNvSpPr/>
      </dsp:nvSpPr>
      <dsp:spPr>
        <a:xfrm>
          <a:off x="0" y="1660334"/>
          <a:ext cx="4243589" cy="8301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IN" sz="1600" kern="1200"/>
            <a:t>The demand for the law was rooted in the idea of contestation of state power</a:t>
          </a:r>
          <a:endParaRPr lang="en-US" sz="1600" kern="1200"/>
        </a:p>
      </dsp:txBody>
      <dsp:txXfrm>
        <a:off x="0" y="1660334"/>
        <a:ext cx="4243589" cy="830167"/>
      </dsp:txXfrm>
    </dsp:sp>
    <dsp:sp modelId="{D4B5A0E7-4DFD-4565-BFD7-44FAA780C7AF}">
      <dsp:nvSpPr>
        <dsp:cNvPr id="0" name=""/>
        <dsp:cNvSpPr/>
      </dsp:nvSpPr>
      <dsp:spPr>
        <a:xfrm>
          <a:off x="0" y="2490501"/>
          <a:ext cx="4243589" cy="0"/>
        </a:xfrm>
        <a:prstGeom prst="line">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w="6350" cap="flat" cmpd="sng" algn="ctr">
          <a:solidFill>
            <a:schemeClr val="accent5">
              <a:hueOff val="-6758543"/>
              <a:satOff val="-17419"/>
              <a:lumOff val="-11765"/>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4EC4CAF6-676D-476B-BF60-E0ABFD7D3705}">
      <dsp:nvSpPr>
        <dsp:cNvPr id="0" name=""/>
        <dsp:cNvSpPr/>
      </dsp:nvSpPr>
      <dsp:spPr>
        <a:xfrm>
          <a:off x="0" y="2490501"/>
          <a:ext cx="4243589" cy="8301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IN" sz="1600" kern="1200"/>
            <a:t>Emergence of non-party political movements to counter state abuse of power and enable democratisation in the post-Emergency era.</a:t>
          </a:r>
          <a:endParaRPr lang="en-US" sz="1600" kern="1200"/>
        </a:p>
      </dsp:txBody>
      <dsp:txXfrm>
        <a:off x="0" y="2490501"/>
        <a:ext cx="4243589" cy="83016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B150C-CD2A-45B1-8360-294D4183706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B9A13435-CC6E-4576-B279-895DF253C9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E4C28179-55DD-4E62-837B-868423B987FC}"/>
              </a:ext>
            </a:extLst>
          </p:cNvPr>
          <p:cNvSpPr>
            <a:spLocks noGrp="1"/>
          </p:cNvSpPr>
          <p:nvPr>
            <p:ph type="dt" sz="half" idx="10"/>
          </p:nvPr>
        </p:nvSpPr>
        <p:spPr/>
        <p:txBody>
          <a:bodyPr/>
          <a:lstStyle/>
          <a:p>
            <a:fld id="{6BFCD1A2-9DE3-4C12-9D6B-EB8D7288D9EC}" type="datetimeFigureOut">
              <a:rPr lang="en-IN" smtClean="0"/>
              <a:t>23-10-2021</a:t>
            </a:fld>
            <a:endParaRPr lang="en-IN"/>
          </a:p>
        </p:txBody>
      </p:sp>
      <p:sp>
        <p:nvSpPr>
          <p:cNvPr id="5" name="Footer Placeholder 4">
            <a:extLst>
              <a:ext uri="{FF2B5EF4-FFF2-40B4-BE49-F238E27FC236}">
                <a16:creationId xmlns:a16="http://schemas.microsoft.com/office/drawing/2014/main" id="{B16CEC20-F001-45D4-975A-693E14D2714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85C7C4A-2F92-427A-BCDC-F249B3C1A31C}"/>
              </a:ext>
            </a:extLst>
          </p:cNvPr>
          <p:cNvSpPr>
            <a:spLocks noGrp="1"/>
          </p:cNvSpPr>
          <p:nvPr>
            <p:ph type="sldNum" sz="quarter" idx="12"/>
          </p:nvPr>
        </p:nvSpPr>
        <p:spPr/>
        <p:txBody>
          <a:bodyPr/>
          <a:lstStyle/>
          <a:p>
            <a:fld id="{6899D024-3ADA-4DF1-88AB-D53B049788BB}" type="slidenum">
              <a:rPr lang="en-IN" smtClean="0"/>
              <a:t>‹#›</a:t>
            </a:fld>
            <a:endParaRPr lang="en-IN"/>
          </a:p>
        </p:txBody>
      </p:sp>
    </p:spTree>
    <p:extLst>
      <p:ext uri="{BB962C8B-B14F-4D97-AF65-F5344CB8AC3E}">
        <p14:creationId xmlns:p14="http://schemas.microsoft.com/office/powerpoint/2010/main" val="1155492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4F5BA-5CC4-425E-8F66-48247EACF2B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49FAD15-6C89-499A-960A-4B81B0ABD4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287D6C9-9CA3-4053-9A42-1785B60966AD}"/>
              </a:ext>
            </a:extLst>
          </p:cNvPr>
          <p:cNvSpPr>
            <a:spLocks noGrp="1"/>
          </p:cNvSpPr>
          <p:nvPr>
            <p:ph type="dt" sz="half" idx="10"/>
          </p:nvPr>
        </p:nvSpPr>
        <p:spPr/>
        <p:txBody>
          <a:bodyPr/>
          <a:lstStyle/>
          <a:p>
            <a:fld id="{6BFCD1A2-9DE3-4C12-9D6B-EB8D7288D9EC}" type="datetimeFigureOut">
              <a:rPr lang="en-IN" smtClean="0"/>
              <a:t>23-10-2021</a:t>
            </a:fld>
            <a:endParaRPr lang="en-IN"/>
          </a:p>
        </p:txBody>
      </p:sp>
      <p:sp>
        <p:nvSpPr>
          <p:cNvPr id="5" name="Footer Placeholder 4">
            <a:extLst>
              <a:ext uri="{FF2B5EF4-FFF2-40B4-BE49-F238E27FC236}">
                <a16:creationId xmlns:a16="http://schemas.microsoft.com/office/drawing/2014/main" id="{2FA294F8-E3EC-46D9-BD90-8ADE6A1E35D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15F350F-5384-428D-AF8E-59916C9B63C6}"/>
              </a:ext>
            </a:extLst>
          </p:cNvPr>
          <p:cNvSpPr>
            <a:spLocks noGrp="1"/>
          </p:cNvSpPr>
          <p:nvPr>
            <p:ph type="sldNum" sz="quarter" idx="12"/>
          </p:nvPr>
        </p:nvSpPr>
        <p:spPr/>
        <p:txBody>
          <a:bodyPr/>
          <a:lstStyle/>
          <a:p>
            <a:fld id="{6899D024-3ADA-4DF1-88AB-D53B049788BB}" type="slidenum">
              <a:rPr lang="en-IN" smtClean="0"/>
              <a:t>‹#›</a:t>
            </a:fld>
            <a:endParaRPr lang="en-IN"/>
          </a:p>
        </p:txBody>
      </p:sp>
    </p:spTree>
    <p:extLst>
      <p:ext uri="{BB962C8B-B14F-4D97-AF65-F5344CB8AC3E}">
        <p14:creationId xmlns:p14="http://schemas.microsoft.com/office/powerpoint/2010/main" val="4088564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0CF5EC-BC0F-440B-A382-AE82C496752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8230D65-6ADA-4964-BCA8-9C7CD0514F2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50909CB-2967-4D71-8089-9BE2F380F1BB}"/>
              </a:ext>
            </a:extLst>
          </p:cNvPr>
          <p:cNvSpPr>
            <a:spLocks noGrp="1"/>
          </p:cNvSpPr>
          <p:nvPr>
            <p:ph type="dt" sz="half" idx="10"/>
          </p:nvPr>
        </p:nvSpPr>
        <p:spPr/>
        <p:txBody>
          <a:bodyPr/>
          <a:lstStyle/>
          <a:p>
            <a:fld id="{6BFCD1A2-9DE3-4C12-9D6B-EB8D7288D9EC}" type="datetimeFigureOut">
              <a:rPr lang="en-IN" smtClean="0"/>
              <a:t>23-10-2021</a:t>
            </a:fld>
            <a:endParaRPr lang="en-IN"/>
          </a:p>
        </p:txBody>
      </p:sp>
      <p:sp>
        <p:nvSpPr>
          <p:cNvPr id="5" name="Footer Placeholder 4">
            <a:extLst>
              <a:ext uri="{FF2B5EF4-FFF2-40B4-BE49-F238E27FC236}">
                <a16:creationId xmlns:a16="http://schemas.microsoft.com/office/drawing/2014/main" id="{82648B16-8A1D-4466-897D-40E7EC3245F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49C1147-B37D-496B-80B8-2C9F2DF05804}"/>
              </a:ext>
            </a:extLst>
          </p:cNvPr>
          <p:cNvSpPr>
            <a:spLocks noGrp="1"/>
          </p:cNvSpPr>
          <p:nvPr>
            <p:ph type="sldNum" sz="quarter" idx="12"/>
          </p:nvPr>
        </p:nvSpPr>
        <p:spPr/>
        <p:txBody>
          <a:bodyPr/>
          <a:lstStyle/>
          <a:p>
            <a:fld id="{6899D024-3ADA-4DF1-88AB-D53B049788BB}" type="slidenum">
              <a:rPr lang="en-IN" smtClean="0"/>
              <a:t>‹#›</a:t>
            </a:fld>
            <a:endParaRPr lang="en-IN"/>
          </a:p>
        </p:txBody>
      </p:sp>
    </p:spTree>
    <p:extLst>
      <p:ext uri="{BB962C8B-B14F-4D97-AF65-F5344CB8AC3E}">
        <p14:creationId xmlns:p14="http://schemas.microsoft.com/office/powerpoint/2010/main" val="493344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2AA32-C3D0-4535-9278-F824332D54E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CBE4AE4-C84C-4E33-87F4-8917EA9982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5DEA966-44AA-4FFD-919E-B166D8F873A8}"/>
              </a:ext>
            </a:extLst>
          </p:cNvPr>
          <p:cNvSpPr>
            <a:spLocks noGrp="1"/>
          </p:cNvSpPr>
          <p:nvPr>
            <p:ph type="dt" sz="half" idx="10"/>
          </p:nvPr>
        </p:nvSpPr>
        <p:spPr/>
        <p:txBody>
          <a:bodyPr/>
          <a:lstStyle/>
          <a:p>
            <a:fld id="{6BFCD1A2-9DE3-4C12-9D6B-EB8D7288D9EC}" type="datetimeFigureOut">
              <a:rPr lang="en-IN" smtClean="0"/>
              <a:t>23-10-2021</a:t>
            </a:fld>
            <a:endParaRPr lang="en-IN"/>
          </a:p>
        </p:txBody>
      </p:sp>
      <p:sp>
        <p:nvSpPr>
          <p:cNvPr id="5" name="Footer Placeholder 4">
            <a:extLst>
              <a:ext uri="{FF2B5EF4-FFF2-40B4-BE49-F238E27FC236}">
                <a16:creationId xmlns:a16="http://schemas.microsoft.com/office/drawing/2014/main" id="{D5DE5DCD-C515-4193-8CCE-E04328080E2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CF0B934-6796-446E-9E6A-FEE428864F1F}"/>
              </a:ext>
            </a:extLst>
          </p:cNvPr>
          <p:cNvSpPr>
            <a:spLocks noGrp="1"/>
          </p:cNvSpPr>
          <p:nvPr>
            <p:ph type="sldNum" sz="quarter" idx="12"/>
          </p:nvPr>
        </p:nvSpPr>
        <p:spPr/>
        <p:txBody>
          <a:bodyPr/>
          <a:lstStyle/>
          <a:p>
            <a:fld id="{6899D024-3ADA-4DF1-88AB-D53B049788BB}" type="slidenum">
              <a:rPr lang="en-IN" smtClean="0"/>
              <a:t>‹#›</a:t>
            </a:fld>
            <a:endParaRPr lang="en-IN"/>
          </a:p>
        </p:txBody>
      </p:sp>
    </p:spTree>
    <p:extLst>
      <p:ext uri="{BB962C8B-B14F-4D97-AF65-F5344CB8AC3E}">
        <p14:creationId xmlns:p14="http://schemas.microsoft.com/office/powerpoint/2010/main" val="2469480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4D56C-2B3C-40FE-93C9-9FD1396EA7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A10BDECA-E1D3-4F7C-9B9A-6FDFC1F510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6D98BE-9D31-41B2-8995-774200CF2D98}"/>
              </a:ext>
            </a:extLst>
          </p:cNvPr>
          <p:cNvSpPr>
            <a:spLocks noGrp="1"/>
          </p:cNvSpPr>
          <p:nvPr>
            <p:ph type="dt" sz="half" idx="10"/>
          </p:nvPr>
        </p:nvSpPr>
        <p:spPr/>
        <p:txBody>
          <a:bodyPr/>
          <a:lstStyle/>
          <a:p>
            <a:fld id="{6BFCD1A2-9DE3-4C12-9D6B-EB8D7288D9EC}" type="datetimeFigureOut">
              <a:rPr lang="en-IN" smtClean="0"/>
              <a:t>23-10-2021</a:t>
            </a:fld>
            <a:endParaRPr lang="en-IN"/>
          </a:p>
        </p:txBody>
      </p:sp>
      <p:sp>
        <p:nvSpPr>
          <p:cNvPr id="5" name="Footer Placeholder 4">
            <a:extLst>
              <a:ext uri="{FF2B5EF4-FFF2-40B4-BE49-F238E27FC236}">
                <a16:creationId xmlns:a16="http://schemas.microsoft.com/office/drawing/2014/main" id="{8A36B158-374C-4431-8277-444170B44C8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9B0C33B-68C9-44FA-9E8A-0EB3DD1100A4}"/>
              </a:ext>
            </a:extLst>
          </p:cNvPr>
          <p:cNvSpPr>
            <a:spLocks noGrp="1"/>
          </p:cNvSpPr>
          <p:nvPr>
            <p:ph type="sldNum" sz="quarter" idx="12"/>
          </p:nvPr>
        </p:nvSpPr>
        <p:spPr/>
        <p:txBody>
          <a:bodyPr/>
          <a:lstStyle/>
          <a:p>
            <a:fld id="{6899D024-3ADA-4DF1-88AB-D53B049788BB}" type="slidenum">
              <a:rPr lang="en-IN" smtClean="0"/>
              <a:t>‹#›</a:t>
            </a:fld>
            <a:endParaRPr lang="en-IN"/>
          </a:p>
        </p:txBody>
      </p:sp>
    </p:spTree>
    <p:extLst>
      <p:ext uri="{BB962C8B-B14F-4D97-AF65-F5344CB8AC3E}">
        <p14:creationId xmlns:p14="http://schemas.microsoft.com/office/powerpoint/2010/main" val="3201752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B6678-0B5B-4DB7-90CF-6F9154F9B58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BAF6850-4911-46A2-8771-7372B86955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A86A8C4D-E738-46B5-96FF-64932604DF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962D4286-3E5A-4FC0-A656-E3C1D3733FB0}"/>
              </a:ext>
            </a:extLst>
          </p:cNvPr>
          <p:cNvSpPr>
            <a:spLocks noGrp="1"/>
          </p:cNvSpPr>
          <p:nvPr>
            <p:ph type="dt" sz="half" idx="10"/>
          </p:nvPr>
        </p:nvSpPr>
        <p:spPr/>
        <p:txBody>
          <a:bodyPr/>
          <a:lstStyle/>
          <a:p>
            <a:fld id="{6BFCD1A2-9DE3-4C12-9D6B-EB8D7288D9EC}" type="datetimeFigureOut">
              <a:rPr lang="en-IN" smtClean="0"/>
              <a:t>23-10-2021</a:t>
            </a:fld>
            <a:endParaRPr lang="en-IN"/>
          </a:p>
        </p:txBody>
      </p:sp>
      <p:sp>
        <p:nvSpPr>
          <p:cNvPr id="6" name="Footer Placeholder 5">
            <a:extLst>
              <a:ext uri="{FF2B5EF4-FFF2-40B4-BE49-F238E27FC236}">
                <a16:creationId xmlns:a16="http://schemas.microsoft.com/office/drawing/2014/main" id="{6210B599-4C39-4487-A0CC-F6CE3F3BB84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C0831A9-7B44-414E-BEC8-CEC2DA87F184}"/>
              </a:ext>
            </a:extLst>
          </p:cNvPr>
          <p:cNvSpPr>
            <a:spLocks noGrp="1"/>
          </p:cNvSpPr>
          <p:nvPr>
            <p:ph type="sldNum" sz="quarter" idx="12"/>
          </p:nvPr>
        </p:nvSpPr>
        <p:spPr/>
        <p:txBody>
          <a:bodyPr/>
          <a:lstStyle/>
          <a:p>
            <a:fld id="{6899D024-3ADA-4DF1-88AB-D53B049788BB}" type="slidenum">
              <a:rPr lang="en-IN" smtClean="0"/>
              <a:t>‹#›</a:t>
            </a:fld>
            <a:endParaRPr lang="en-IN"/>
          </a:p>
        </p:txBody>
      </p:sp>
    </p:spTree>
    <p:extLst>
      <p:ext uri="{BB962C8B-B14F-4D97-AF65-F5344CB8AC3E}">
        <p14:creationId xmlns:p14="http://schemas.microsoft.com/office/powerpoint/2010/main" val="2002859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DEE7C-1B50-4E6D-968D-A37B0CA9FD2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A4F3995-D39C-44CD-B777-E5CE4351A5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DF3202-4761-4CBE-B91A-9DFE4B8C4F3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EE30136-4269-4C40-97B4-02DE58F16B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17DD44-BCEB-4083-8488-5667318C21D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CE2C0DDA-1AB8-4BC8-B2F8-F925F9C0FC9F}"/>
              </a:ext>
            </a:extLst>
          </p:cNvPr>
          <p:cNvSpPr>
            <a:spLocks noGrp="1"/>
          </p:cNvSpPr>
          <p:nvPr>
            <p:ph type="dt" sz="half" idx="10"/>
          </p:nvPr>
        </p:nvSpPr>
        <p:spPr/>
        <p:txBody>
          <a:bodyPr/>
          <a:lstStyle/>
          <a:p>
            <a:fld id="{6BFCD1A2-9DE3-4C12-9D6B-EB8D7288D9EC}" type="datetimeFigureOut">
              <a:rPr lang="en-IN" smtClean="0"/>
              <a:t>23-10-2021</a:t>
            </a:fld>
            <a:endParaRPr lang="en-IN"/>
          </a:p>
        </p:txBody>
      </p:sp>
      <p:sp>
        <p:nvSpPr>
          <p:cNvPr id="8" name="Footer Placeholder 7">
            <a:extLst>
              <a:ext uri="{FF2B5EF4-FFF2-40B4-BE49-F238E27FC236}">
                <a16:creationId xmlns:a16="http://schemas.microsoft.com/office/drawing/2014/main" id="{EB62C988-68E5-4295-B53B-4ED393BD929D}"/>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61776580-94E7-4B89-BBA3-C6F417BFE89C}"/>
              </a:ext>
            </a:extLst>
          </p:cNvPr>
          <p:cNvSpPr>
            <a:spLocks noGrp="1"/>
          </p:cNvSpPr>
          <p:nvPr>
            <p:ph type="sldNum" sz="quarter" idx="12"/>
          </p:nvPr>
        </p:nvSpPr>
        <p:spPr/>
        <p:txBody>
          <a:bodyPr/>
          <a:lstStyle/>
          <a:p>
            <a:fld id="{6899D024-3ADA-4DF1-88AB-D53B049788BB}" type="slidenum">
              <a:rPr lang="en-IN" smtClean="0"/>
              <a:t>‹#›</a:t>
            </a:fld>
            <a:endParaRPr lang="en-IN"/>
          </a:p>
        </p:txBody>
      </p:sp>
    </p:spTree>
    <p:extLst>
      <p:ext uri="{BB962C8B-B14F-4D97-AF65-F5344CB8AC3E}">
        <p14:creationId xmlns:p14="http://schemas.microsoft.com/office/powerpoint/2010/main" val="2005450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CA435-0B1D-48EB-9FAC-0D3331ED65CE}"/>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1958C45C-54E9-458A-9E44-3BE54840F734}"/>
              </a:ext>
            </a:extLst>
          </p:cNvPr>
          <p:cNvSpPr>
            <a:spLocks noGrp="1"/>
          </p:cNvSpPr>
          <p:nvPr>
            <p:ph type="dt" sz="half" idx="10"/>
          </p:nvPr>
        </p:nvSpPr>
        <p:spPr/>
        <p:txBody>
          <a:bodyPr/>
          <a:lstStyle/>
          <a:p>
            <a:fld id="{6BFCD1A2-9DE3-4C12-9D6B-EB8D7288D9EC}" type="datetimeFigureOut">
              <a:rPr lang="en-IN" smtClean="0"/>
              <a:t>23-10-2021</a:t>
            </a:fld>
            <a:endParaRPr lang="en-IN"/>
          </a:p>
        </p:txBody>
      </p:sp>
      <p:sp>
        <p:nvSpPr>
          <p:cNvPr id="4" name="Footer Placeholder 3">
            <a:extLst>
              <a:ext uri="{FF2B5EF4-FFF2-40B4-BE49-F238E27FC236}">
                <a16:creationId xmlns:a16="http://schemas.microsoft.com/office/drawing/2014/main" id="{C03D3BC7-C0F7-44AC-8D2C-539EFAFB5E3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CA2177BC-4EA0-4BD4-80F9-F29DBE40E1DF}"/>
              </a:ext>
            </a:extLst>
          </p:cNvPr>
          <p:cNvSpPr>
            <a:spLocks noGrp="1"/>
          </p:cNvSpPr>
          <p:nvPr>
            <p:ph type="sldNum" sz="quarter" idx="12"/>
          </p:nvPr>
        </p:nvSpPr>
        <p:spPr/>
        <p:txBody>
          <a:bodyPr/>
          <a:lstStyle/>
          <a:p>
            <a:fld id="{6899D024-3ADA-4DF1-88AB-D53B049788BB}" type="slidenum">
              <a:rPr lang="en-IN" smtClean="0"/>
              <a:t>‹#›</a:t>
            </a:fld>
            <a:endParaRPr lang="en-IN"/>
          </a:p>
        </p:txBody>
      </p:sp>
    </p:spTree>
    <p:extLst>
      <p:ext uri="{BB962C8B-B14F-4D97-AF65-F5344CB8AC3E}">
        <p14:creationId xmlns:p14="http://schemas.microsoft.com/office/powerpoint/2010/main" val="1266770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40788C-67D2-4DD4-8004-F4011FFB99F8}"/>
              </a:ext>
            </a:extLst>
          </p:cNvPr>
          <p:cNvSpPr>
            <a:spLocks noGrp="1"/>
          </p:cNvSpPr>
          <p:nvPr>
            <p:ph type="dt" sz="half" idx="10"/>
          </p:nvPr>
        </p:nvSpPr>
        <p:spPr/>
        <p:txBody>
          <a:bodyPr/>
          <a:lstStyle/>
          <a:p>
            <a:fld id="{6BFCD1A2-9DE3-4C12-9D6B-EB8D7288D9EC}" type="datetimeFigureOut">
              <a:rPr lang="en-IN" smtClean="0"/>
              <a:t>23-10-2021</a:t>
            </a:fld>
            <a:endParaRPr lang="en-IN"/>
          </a:p>
        </p:txBody>
      </p:sp>
      <p:sp>
        <p:nvSpPr>
          <p:cNvPr id="3" name="Footer Placeholder 2">
            <a:extLst>
              <a:ext uri="{FF2B5EF4-FFF2-40B4-BE49-F238E27FC236}">
                <a16:creationId xmlns:a16="http://schemas.microsoft.com/office/drawing/2014/main" id="{1D91C426-016F-4D13-A16F-7835DDFAEE50}"/>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8A4F4DC8-BEF2-4BAA-ACB0-2A5432A12CD4}"/>
              </a:ext>
            </a:extLst>
          </p:cNvPr>
          <p:cNvSpPr>
            <a:spLocks noGrp="1"/>
          </p:cNvSpPr>
          <p:nvPr>
            <p:ph type="sldNum" sz="quarter" idx="12"/>
          </p:nvPr>
        </p:nvSpPr>
        <p:spPr/>
        <p:txBody>
          <a:bodyPr/>
          <a:lstStyle/>
          <a:p>
            <a:fld id="{6899D024-3ADA-4DF1-88AB-D53B049788BB}" type="slidenum">
              <a:rPr lang="en-IN" smtClean="0"/>
              <a:t>‹#›</a:t>
            </a:fld>
            <a:endParaRPr lang="en-IN"/>
          </a:p>
        </p:txBody>
      </p:sp>
    </p:spTree>
    <p:extLst>
      <p:ext uri="{BB962C8B-B14F-4D97-AF65-F5344CB8AC3E}">
        <p14:creationId xmlns:p14="http://schemas.microsoft.com/office/powerpoint/2010/main" val="284619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75C52-A0E2-40E3-A364-8D7A8AD072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5B0575C7-DFD5-465D-AE4C-E56663900C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6A3FFAEB-D614-4788-AB16-4A70E643EC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DB0A6F-6253-40C2-9D4F-1A6530781969}"/>
              </a:ext>
            </a:extLst>
          </p:cNvPr>
          <p:cNvSpPr>
            <a:spLocks noGrp="1"/>
          </p:cNvSpPr>
          <p:nvPr>
            <p:ph type="dt" sz="half" idx="10"/>
          </p:nvPr>
        </p:nvSpPr>
        <p:spPr/>
        <p:txBody>
          <a:bodyPr/>
          <a:lstStyle/>
          <a:p>
            <a:fld id="{6BFCD1A2-9DE3-4C12-9D6B-EB8D7288D9EC}" type="datetimeFigureOut">
              <a:rPr lang="en-IN" smtClean="0"/>
              <a:t>23-10-2021</a:t>
            </a:fld>
            <a:endParaRPr lang="en-IN"/>
          </a:p>
        </p:txBody>
      </p:sp>
      <p:sp>
        <p:nvSpPr>
          <p:cNvPr id="6" name="Footer Placeholder 5">
            <a:extLst>
              <a:ext uri="{FF2B5EF4-FFF2-40B4-BE49-F238E27FC236}">
                <a16:creationId xmlns:a16="http://schemas.microsoft.com/office/drawing/2014/main" id="{5AA6C114-37D7-41E8-906F-BE65D5E3D65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746B477-D7F6-474D-985A-70BEA4578EBE}"/>
              </a:ext>
            </a:extLst>
          </p:cNvPr>
          <p:cNvSpPr>
            <a:spLocks noGrp="1"/>
          </p:cNvSpPr>
          <p:nvPr>
            <p:ph type="sldNum" sz="quarter" idx="12"/>
          </p:nvPr>
        </p:nvSpPr>
        <p:spPr/>
        <p:txBody>
          <a:bodyPr/>
          <a:lstStyle/>
          <a:p>
            <a:fld id="{6899D024-3ADA-4DF1-88AB-D53B049788BB}" type="slidenum">
              <a:rPr lang="en-IN" smtClean="0"/>
              <a:t>‹#›</a:t>
            </a:fld>
            <a:endParaRPr lang="en-IN"/>
          </a:p>
        </p:txBody>
      </p:sp>
    </p:spTree>
    <p:extLst>
      <p:ext uri="{BB962C8B-B14F-4D97-AF65-F5344CB8AC3E}">
        <p14:creationId xmlns:p14="http://schemas.microsoft.com/office/powerpoint/2010/main" val="721020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37361-5DD9-4314-AF17-ED27A9521D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E65A581A-1AE3-4B37-9F7B-CFC4EAADCA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11B9A0F8-585A-4E74-8C14-407B899A41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E8D2DE-FF96-44DF-AADD-A03A88FD01B2}"/>
              </a:ext>
            </a:extLst>
          </p:cNvPr>
          <p:cNvSpPr>
            <a:spLocks noGrp="1"/>
          </p:cNvSpPr>
          <p:nvPr>
            <p:ph type="dt" sz="half" idx="10"/>
          </p:nvPr>
        </p:nvSpPr>
        <p:spPr/>
        <p:txBody>
          <a:bodyPr/>
          <a:lstStyle/>
          <a:p>
            <a:fld id="{6BFCD1A2-9DE3-4C12-9D6B-EB8D7288D9EC}" type="datetimeFigureOut">
              <a:rPr lang="en-IN" smtClean="0"/>
              <a:t>23-10-2021</a:t>
            </a:fld>
            <a:endParaRPr lang="en-IN"/>
          </a:p>
        </p:txBody>
      </p:sp>
      <p:sp>
        <p:nvSpPr>
          <p:cNvPr id="6" name="Footer Placeholder 5">
            <a:extLst>
              <a:ext uri="{FF2B5EF4-FFF2-40B4-BE49-F238E27FC236}">
                <a16:creationId xmlns:a16="http://schemas.microsoft.com/office/drawing/2014/main" id="{8F5F698E-9CC8-45EE-92B4-B4D809B21E6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C68AC9E-11B3-4E1F-BD16-81DC9219CF89}"/>
              </a:ext>
            </a:extLst>
          </p:cNvPr>
          <p:cNvSpPr>
            <a:spLocks noGrp="1"/>
          </p:cNvSpPr>
          <p:nvPr>
            <p:ph type="sldNum" sz="quarter" idx="12"/>
          </p:nvPr>
        </p:nvSpPr>
        <p:spPr/>
        <p:txBody>
          <a:bodyPr/>
          <a:lstStyle/>
          <a:p>
            <a:fld id="{6899D024-3ADA-4DF1-88AB-D53B049788BB}" type="slidenum">
              <a:rPr lang="en-IN" smtClean="0"/>
              <a:t>‹#›</a:t>
            </a:fld>
            <a:endParaRPr lang="en-IN"/>
          </a:p>
        </p:txBody>
      </p:sp>
    </p:spTree>
    <p:extLst>
      <p:ext uri="{BB962C8B-B14F-4D97-AF65-F5344CB8AC3E}">
        <p14:creationId xmlns:p14="http://schemas.microsoft.com/office/powerpoint/2010/main" val="2696150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C8B03B-DCA3-4C66-80AD-BFE20F4766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1EFE454-7C1E-4283-9C28-8EE7CF428F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93FA7F6-C99D-4B1C-9FC1-CC7F8240F0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CD1A2-9DE3-4C12-9D6B-EB8D7288D9EC}" type="datetimeFigureOut">
              <a:rPr lang="en-IN" smtClean="0"/>
              <a:t>23-10-2021</a:t>
            </a:fld>
            <a:endParaRPr lang="en-IN"/>
          </a:p>
        </p:txBody>
      </p:sp>
      <p:sp>
        <p:nvSpPr>
          <p:cNvPr id="5" name="Footer Placeholder 4">
            <a:extLst>
              <a:ext uri="{FF2B5EF4-FFF2-40B4-BE49-F238E27FC236}">
                <a16:creationId xmlns:a16="http://schemas.microsoft.com/office/drawing/2014/main" id="{12F919A0-570B-4CCD-9FF7-7E0162DEB4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B0743005-A093-4B1A-BDFE-E22243C419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99D024-3ADA-4DF1-88AB-D53B049788BB}" type="slidenum">
              <a:rPr lang="en-IN" smtClean="0"/>
              <a:t>‹#›</a:t>
            </a:fld>
            <a:endParaRPr lang="en-IN"/>
          </a:p>
        </p:txBody>
      </p:sp>
    </p:spTree>
    <p:extLst>
      <p:ext uri="{BB962C8B-B14F-4D97-AF65-F5344CB8AC3E}">
        <p14:creationId xmlns:p14="http://schemas.microsoft.com/office/powerpoint/2010/main" val="3410478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27">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group of people holding signs&#10;&#10;Description automatically generated with medium confidence">
            <a:extLst>
              <a:ext uri="{FF2B5EF4-FFF2-40B4-BE49-F238E27FC236}">
                <a16:creationId xmlns:a16="http://schemas.microsoft.com/office/drawing/2014/main" id="{EFC22B16-B6C8-49C5-93D4-1E50A02BA2B1}"/>
              </a:ext>
            </a:extLst>
          </p:cNvPr>
          <p:cNvPicPr>
            <a:picLocks noChangeAspect="1"/>
          </p:cNvPicPr>
          <p:nvPr/>
        </p:nvPicPr>
        <p:blipFill rotWithShape="1">
          <a:blip r:embed="rId2">
            <a:extLst>
              <a:ext uri="{28A0092B-C50C-407E-A947-70E740481C1C}">
                <a14:useLocalDpi xmlns:a14="http://schemas.microsoft.com/office/drawing/2010/main" val="0"/>
              </a:ext>
            </a:extLst>
          </a:blip>
          <a:srcRect l="8262" t="9091" r="31411" b="1"/>
          <a:stretch/>
        </p:blipFill>
        <p:spPr>
          <a:xfrm>
            <a:off x="3523488" y="10"/>
            <a:ext cx="8668512" cy="6857990"/>
          </a:xfrm>
          <a:prstGeom prst="rect">
            <a:avLst/>
          </a:prstGeom>
        </p:spPr>
      </p:pic>
      <p:sp>
        <p:nvSpPr>
          <p:cNvPr id="35" name="Rectangle 29">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0FBEC50-7258-4060-9578-9AFC60B997BA}"/>
              </a:ext>
            </a:extLst>
          </p:cNvPr>
          <p:cNvSpPr>
            <a:spLocks noGrp="1"/>
          </p:cNvSpPr>
          <p:nvPr>
            <p:ph type="ctrTitle"/>
          </p:nvPr>
        </p:nvSpPr>
        <p:spPr>
          <a:xfrm>
            <a:off x="477981" y="1122363"/>
            <a:ext cx="4023360" cy="3204134"/>
          </a:xfrm>
        </p:spPr>
        <p:txBody>
          <a:bodyPr anchor="b">
            <a:normAutofit/>
          </a:bodyPr>
          <a:lstStyle/>
          <a:p>
            <a:pPr algn="l"/>
            <a:r>
              <a:rPr lang="en-IN" sz="4400"/>
              <a:t>Power, compromise and the legitimisation of rule</a:t>
            </a:r>
          </a:p>
        </p:txBody>
      </p:sp>
      <p:sp>
        <p:nvSpPr>
          <p:cNvPr id="3" name="Subtitle 2">
            <a:extLst>
              <a:ext uri="{FF2B5EF4-FFF2-40B4-BE49-F238E27FC236}">
                <a16:creationId xmlns:a16="http://schemas.microsoft.com/office/drawing/2014/main" id="{9CA97D9E-BFAB-4DDB-B274-F46D43DA8175}"/>
              </a:ext>
            </a:extLst>
          </p:cNvPr>
          <p:cNvSpPr>
            <a:spLocks noGrp="1"/>
          </p:cNvSpPr>
          <p:nvPr>
            <p:ph type="subTitle" idx="1"/>
          </p:nvPr>
        </p:nvSpPr>
        <p:spPr>
          <a:xfrm>
            <a:off x="477980" y="4872922"/>
            <a:ext cx="4023359" cy="1208141"/>
          </a:xfrm>
        </p:spPr>
        <p:txBody>
          <a:bodyPr>
            <a:normAutofit/>
          </a:bodyPr>
          <a:lstStyle/>
          <a:p>
            <a:pPr algn="l"/>
            <a:r>
              <a:rPr lang="en-IN" sz="1300"/>
              <a:t>Notes on India’s right to information movement</a:t>
            </a:r>
          </a:p>
          <a:p>
            <a:pPr algn="l"/>
            <a:endParaRPr lang="en-IN" sz="1300"/>
          </a:p>
          <a:p>
            <a:pPr algn="l"/>
            <a:r>
              <a:rPr lang="en-IN" sz="1300"/>
              <a:t>VIDYA VENKAT</a:t>
            </a:r>
          </a:p>
          <a:p>
            <a:pPr algn="l"/>
            <a:r>
              <a:rPr lang="en-IN" sz="1300"/>
              <a:t>PhD candidate, SOAS, University of London</a:t>
            </a:r>
          </a:p>
        </p:txBody>
      </p:sp>
      <p:sp>
        <p:nvSpPr>
          <p:cNvPr id="32" name="Rectangle 31">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4" name="Rectangle 33">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768617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094BCD7-65AF-412B-83DC-B1D80B0E0C5D}"/>
              </a:ext>
            </a:extLst>
          </p:cNvPr>
          <p:cNvSpPr>
            <a:spLocks noGrp="1"/>
          </p:cNvSpPr>
          <p:nvPr>
            <p:ph type="title"/>
          </p:nvPr>
        </p:nvSpPr>
        <p:spPr>
          <a:xfrm>
            <a:off x="643467" y="321734"/>
            <a:ext cx="10905066" cy="1135737"/>
          </a:xfrm>
        </p:spPr>
        <p:txBody>
          <a:bodyPr>
            <a:normAutofit/>
          </a:bodyPr>
          <a:lstStyle/>
          <a:p>
            <a:r>
              <a:rPr lang="en-IN" sz="3600"/>
              <a:t>Conclusion</a:t>
            </a:r>
          </a:p>
        </p:txBody>
      </p:sp>
      <p:sp>
        <p:nvSpPr>
          <p:cNvPr id="9" name="Content Placeholder 8">
            <a:extLst>
              <a:ext uri="{FF2B5EF4-FFF2-40B4-BE49-F238E27FC236}">
                <a16:creationId xmlns:a16="http://schemas.microsoft.com/office/drawing/2014/main" id="{7F53DD65-1462-44F6-A6C3-860CF6C2355B}"/>
              </a:ext>
            </a:extLst>
          </p:cNvPr>
          <p:cNvSpPr>
            <a:spLocks noGrp="1"/>
          </p:cNvSpPr>
          <p:nvPr>
            <p:ph idx="1"/>
          </p:nvPr>
        </p:nvSpPr>
        <p:spPr>
          <a:xfrm>
            <a:off x="643469" y="1782981"/>
            <a:ext cx="4008384" cy="4393982"/>
          </a:xfrm>
        </p:spPr>
        <p:txBody>
          <a:bodyPr>
            <a:normAutofit/>
          </a:bodyPr>
          <a:lstStyle/>
          <a:p>
            <a:r>
              <a:rPr lang="en-US" sz="2000"/>
              <a:t>Government passed the RTI Act to legitimize its rule. Commitment to the idea of state transparency and accountability is a symbolic gesture to secure right to rule.</a:t>
            </a:r>
          </a:p>
          <a:p>
            <a:r>
              <a:rPr lang="en-US" sz="2000"/>
              <a:t>Civil society asserted power by mobilizing citizens in favour of law. </a:t>
            </a:r>
          </a:p>
          <a:p>
            <a:r>
              <a:rPr lang="en-US" sz="2000"/>
              <a:t>Citizens asserting power by using the law to contest state power. But success only if strong coalition of interest exists. Timing matters, such as ahead of election cycle. </a:t>
            </a:r>
          </a:p>
        </p:txBody>
      </p:sp>
      <p:grpSp>
        <p:nvGrpSpPr>
          <p:cNvPr id="35" name="Group 34">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36" name="Isosceles Triangle 35">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Picture 6" descr="A hand holding an object&#10;&#10;Description automatically generated with low confidence">
            <a:extLst>
              <a:ext uri="{FF2B5EF4-FFF2-40B4-BE49-F238E27FC236}">
                <a16:creationId xmlns:a16="http://schemas.microsoft.com/office/drawing/2014/main" id="{9ED10695-7299-4ADB-BD0A-38082C351B67}"/>
              </a:ext>
            </a:extLst>
          </p:cNvPr>
          <p:cNvPicPr>
            <a:picLocks noChangeAspect="1"/>
          </p:cNvPicPr>
          <p:nvPr/>
        </p:nvPicPr>
        <p:blipFill rotWithShape="1">
          <a:blip r:embed="rId2">
            <a:extLst>
              <a:ext uri="{28A0092B-C50C-407E-A947-70E740481C1C}">
                <a14:useLocalDpi xmlns:a14="http://schemas.microsoft.com/office/drawing/2010/main" val="0"/>
              </a:ext>
            </a:extLst>
          </a:blip>
          <a:srcRect r="13808" b="9091"/>
          <a:stretch/>
        </p:blipFill>
        <p:spPr>
          <a:xfrm>
            <a:off x="5664881" y="1782981"/>
            <a:ext cx="5514089" cy="4361892"/>
          </a:xfrm>
          <a:prstGeom prst="rect">
            <a:avLst/>
          </a:prstGeom>
        </p:spPr>
      </p:pic>
      <p:grpSp>
        <p:nvGrpSpPr>
          <p:cNvPr id="39" name="Group 38">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40" name="Rectangle 39">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Isosceles Triangle 40">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707037135"/>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2B98C-7F37-4CDA-B141-E45FF4861016}"/>
              </a:ext>
            </a:extLst>
          </p:cNvPr>
          <p:cNvSpPr>
            <a:spLocks noGrp="1"/>
          </p:cNvSpPr>
          <p:nvPr>
            <p:ph type="title"/>
          </p:nvPr>
        </p:nvSpPr>
        <p:spPr>
          <a:xfrm>
            <a:off x="640080" y="2074363"/>
            <a:ext cx="2752354" cy="2709275"/>
          </a:xfrm>
          <a:prstGeom prst="ellipse">
            <a:avLst/>
          </a:prstGeom>
          <a:solidFill>
            <a:schemeClr val="tx1">
              <a:lumMod val="85000"/>
              <a:lumOff val="15000"/>
            </a:schemeClr>
          </a:solidFill>
          <a:ln w="174625" cmpd="thinThick">
            <a:solidFill>
              <a:schemeClr val="tx1">
                <a:lumMod val="85000"/>
                <a:lumOff val="15000"/>
              </a:schemeClr>
            </a:solidFill>
          </a:ln>
        </p:spPr>
        <p:txBody>
          <a:bodyPr vert="horz" lIns="91440" tIns="45720" rIns="91440" bIns="45720" rtlCol="0" anchor="ctr">
            <a:normAutofit/>
          </a:bodyPr>
          <a:lstStyle/>
          <a:p>
            <a:pPr algn="ctr"/>
            <a:r>
              <a:rPr lang="en-US" sz="2600" b="1" kern="1200" dirty="0">
                <a:solidFill>
                  <a:schemeClr val="bg1"/>
                </a:solidFill>
                <a:latin typeface="+mj-lt"/>
                <a:ea typeface="+mj-ea"/>
                <a:cs typeface="+mj-cs"/>
              </a:rPr>
              <a:t>Beyond the neoliberal discourse</a:t>
            </a:r>
          </a:p>
        </p:txBody>
      </p:sp>
      <p:pic>
        <p:nvPicPr>
          <p:cNvPr id="5" name="Content Placeholder 4" descr="Timeline&#10;&#10;Description automatically generated">
            <a:extLst>
              <a:ext uri="{FF2B5EF4-FFF2-40B4-BE49-F238E27FC236}">
                <a16:creationId xmlns:a16="http://schemas.microsoft.com/office/drawing/2014/main" id="{DCC055F8-A465-472A-8D55-AEFB9DBB0817}"/>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1644" r="16333" b="-1"/>
          <a:stretch/>
        </p:blipFill>
        <p:spPr>
          <a:xfrm>
            <a:off x="4038600" y="965256"/>
            <a:ext cx="7188199" cy="4924099"/>
          </a:xfrm>
          <a:prstGeom prst="rect">
            <a:avLst/>
          </a:prstGeom>
        </p:spPr>
      </p:pic>
    </p:spTree>
    <p:extLst>
      <p:ext uri="{BB962C8B-B14F-4D97-AF65-F5344CB8AC3E}">
        <p14:creationId xmlns:p14="http://schemas.microsoft.com/office/powerpoint/2010/main" val="3795005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36">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C24827-A763-467C-B4CB-8F3C951094D5}"/>
              </a:ext>
            </a:extLst>
          </p:cNvPr>
          <p:cNvSpPr>
            <a:spLocks noGrp="1"/>
          </p:cNvSpPr>
          <p:nvPr>
            <p:ph type="title"/>
          </p:nvPr>
        </p:nvSpPr>
        <p:spPr>
          <a:xfrm>
            <a:off x="640080" y="325369"/>
            <a:ext cx="4368602" cy="1956841"/>
          </a:xfrm>
        </p:spPr>
        <p:txBody>
          <a:bodyPr anchor="b">
            <a:normAutofit/>
          </a:bodyPr>
          <a:lstStyle/>
          <a:p>
            <a:r>
              <a:rPr lang="en-IN" sz="4200"/>
              <a:t>Right to Information in India </a:t>
            </a:r>
          </a:p>
        </p:txBody>
      </p:sp>
      <p:sp>
        <p:nvSpPr>
          <p:cNvPr id="39"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text, newspaper&#10;&#10;Description automatically generated">
            <a:extLst>
              <a:ext uri="{FF2B5EF4-FFF2-40B4-BE49-F238E27FC236}">
                <a16:creationId xmlns:a16="http://schemas.microsoft.com/office/drawing/2014/main" id="{BE1C7FA5-76AA-4187-93C6-3101F4F405B0}"/>
              </a:ext>
            </a:extLst>
          </p:cNvPr>
          <p:cNvPicPr>
            <a:picLocks noChangeAspect="1"/>
          </p:cNvPicPr>
          <p:nvPr/>
        </p:nvPicPr>
        <p:blipFill rotWithShape="1">
          <a:blip r:embed="rId2">
            <a:extLst>
              <a:ext uri="{28A0092B-C50C-407E-A947-70E740481C1C}">
                <a14:useLocalDpi xmlns:a14="http://schemas.microsoft.com/office/drawing/2010/main" val="0"/>
              </a:ext>
            </a:extLst>
          </a:blip>
          <a:srcRect t="302" r="-1" b="-1"/>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graphicFrame>
        <p:nvGraphicFramePr>
          <p:cNvPr id="32" name="Content Placeholder 2">
            <a:extLst>
              <a:ext uri="{FF2B5EF4-FFF2-40B4-BE49-F238E27FC236}">
                <a16:creationId xmlns:a16="http://schemas.microsoft.com/office/drawing/2014/main" id="{865AC458-8005-446B-9F40-C1F739058F8C}"/>
              </a:ext>
            </a:extLst>
          </p:cNvPr>
          <p:cNvGraphicFramePr>
            <a:graphicFrameLocks noGrp="1"/>
          </p:cNvGraphicFramePr>
          <p:nvPr>
            <p:ph idx="1"/>
            <p:extLst>
              <p:ext uri="{D42A27DB-BD31-4B8C-83A1-F6EECF244321}">
                <p14:modId xmlns:p14="http://schemas.microsoft.com/office/powerpoint/2010/main" val="2647399247"/>
              </p:ext>
            </p:extLst>
          </p:nvPr>
        </p:nvGraphicFramePr>
        <p:xfrm>
          <a:off x="640080" y="2872899"/>
          <a:ext cx="4243589" cy="33206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27787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765F4110-C0FC-4D61-ACD2-A7C950EAE9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708357" y="3509963"/>
            <a:ext cx="7092215" cy="2967839"/>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7CB3D0-CE2F-4774-85A1-F96F01C3FE18}"/>
              </a:ext>
            </a:extLst>
          </p:cNvPr>
          <p:cNvSpPr>
            <a:spLocks noGrp="1"/>
          </p:cNvSpPr>
          <p:nvPr>
            <p:ph type="title"/>
          </p:nvPr>
        </p:nvSpPr>
        <p:spPr>
          <a:xfrm>
            <a:off x="5021821" y="3812954"/>
            <a:ext cx="6465287" cy="1516014"/>
          </a:xfrm>
        </p:spPr>
        <p:txBody>
          <a:bodyPr vert="horz" lIns="91440" tIns="45720" rIns="91440" bIns="45720" rtlCol="0" anchor="b">
            <a:normAutofit fontScale="90000"/>
          </a:bodyPr>
          <a:lstStyle/>
          <a:p>
            <a:r>
              <a:rPr lang="en-US" sz="4800" dirty="0">
                <a:solidFill>
                  <a:srgbClr val="FFFFFF"/>
                </a:solidFill>
              </a:rPr>
              <a:t>Grassroots struggle for r</a:t>
            </a:r>
            <a:r>
              <a:rPr lang="en-US" sz="4800" kern="1200" dirty="0">
                <a:solidFill>
                  <a:srgbClr val="FFFFFF"/>
                </a:solidFill>
                <a:latin typeface="+mj-lt"/>
                <a:ea typeface="+mj-ea"/>
                <a:cs typeface="+mj-cs"/>
              </a:rPr>
              <a:t>ight to information in Rajasthan</a:t>
            </a:r>
          </a:p>
        </p:txBody>
      </p:sp>
      <p:cxnSp>
        <p:nvCxnSpPr>
          <p:cNvPr id="27" name="Straight Connector 26">
            <a:extLst>
              <a:ext uri="{FF2B5EF4-FFF2-40B4-BE49-F238E27FC236}">
                <a16:creationId xmlns:a16="http://schemas.microsoft.com/office/drawing/2014/main" id="{CC94CBDB-A76C-499E-95AB-C0A049E315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138287" y="5443086"/>
            <a:ext cx="64008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7" name="Picture 6" descr="A picture containing text, sky, outdoor&#10;&#10;Description automatically generated">
            <a:extLst>
              <a:ext uri="{FF2B5EF4-FFF2-40B4-BE49-F238E27FC236}">
                <a16:creationId xmlns:a16="http://schemas.microsoft.com/office/drawing/2014/main" id="{2004068B-8440-49B0-A17B-AFEDF0F40B84}"/>
              </a:ext>
            </a:extLst>
          </p:cNvPr>
          <p:cNvPicPr>
            <a:picLocks noChangeAspect="1"/>
          </p:cNvPicPr>
          <p:nvPr/>
        </p:nvPicPr>
        <p:blipFill rotWithShape="1">
          <a:blip r:embed="rId2">
            <a:extLst>
              <a:ext uri="{28A0092B-C50C-407E-A947-70E740481C1C}">
                <a14:useLocalDpi xmlns:a14="http://schemas.microsoft.com/office/drawing/2010/main" val="0"/>
              </a:ext>
            </a:extLst>
          </a:blip>
          <a:srcRect l="7895" r="7893" b="-2"/>
          <a:stretch/>
        </p:blipFill>
        <p:spPr>
          <a:xfrm>
            <a:off x="317635" y="321733"/>
            <a:ext cx="4160452" cy="6214534"/>
          </a:xfrm>
          <a:prstGeom prst="rect">
            <a:avLst/>
          </a:prstGeom>
        </p:spPr>
      </p:pic>
      <p:pic>
        <p:nvPicPr>
          <p:cNvPr id="5" name="Content Placeholder 4" descr="A person speaking into a microphone in front of a crowd of people&#10;&#10;Description automatically generated">
            <a:extLst>
              <a:ext uri="{FF2B5EF4-FFF2-40B4-BE49-F238E27FC236}">
                <a16:creationId xmlns:a16="http://schemas.microsoft.com/office/drawing/2014/main" id="{1507D2B5-7EE1-4EF3-ABD2-04472AF7DD86}"/>
              </a:ext>
            </a:extLst>
          </p:cNvPr>
          <p:cNvPicPr>
            <a:picLocks noChangeAspect="1"/>
          </p:cNvPicPr>
          <p:nvPr/>
        </p:nvPicPr>
        <p:blipFill rotWithShape="1">
          <a:blip r:embed="rId3">
            <a:extLst>
              <a:ext uri="{28A0092B-C50C-407E-A947-70E740481C1C}">
                <a14:useLocalDpi xmlns:a14="http://schemas.microsoft.com/office/drawing/2010/main" val="0"/>
              </a:ext>
            </a:extLst>
          </a:blip>
          <a:srcRect t="24526" r="1" b="11455"/>
          <a:stretch/>
        </p:blipFill>
        <p:spPr>
          <a:xfrm>
            <a:off x="4654296" y="299363"/>
            <a:ext cx="7217085" cy="3008188"/>
          </a:xfrm>
          <a:prstGeom prst="rect">
            <a:avLst/>
          </a:prstGeom>
        </p:spPr>
      </p:pic>
    </p:spTree>
    <p:extLst>
      <p:ext uri="{BB962C8B-B14F-4D97-AF65-F5344CB8AC3E}">
        <p14:creationId xmlns:p14="http://schemas.microsoft.com/office/powerpoint/2010/main" val="1012278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6" name="Group 25">
            <a:extLst>
              <a:ext uri="{FF2B5EF4-FFF2-40B4-BE49-F238E27FC236}">
                <a16:creationId xmlns:a16="http://schemas.microsoft.com/office/drawing/2014/main" id="{287F69AB-2350-44E3-9076-00265B93F3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0" y="1"/>
            <a:ext cx="972709" cy="1935307"/>
            <a:chOff x="10918968" y="713127"/>
            <a:chExt cx="1273032" cy="2532832"/>
          </a:xfrm>
        </p:grpSpPr>
        <p:sp>
          <p:nvSpPr>
            <p:cNvPr id="27" name="Rectangle 26">
              <a:extLst>
                <a:ext uri="{FF2B5EF4-FFF2-40B4-BE49-F238E27FC236}">
                  <a16:creationId xmlns:a16="http://schemas.microsoft.com/office/drawing/2014/main" id="{D70652AA-1C81-481C-856B-9037143754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Isosceles Triangle 27">
              <a:extLst>
                <a:ext uri="{FF2B5EF4-FFF2-40B4-BE49-F238E27FC236}">
                  <a16:creationId xmlns:a16="http://schemas.microsoft.com/office/drawing/2014/main" id="{A2FF99B6-37BA-4650-B01D-799F02E31E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Title 1">
            <a:extLst>
              <a:ext uri="{FF2B5EF4-FFF2-40B4-BE49-F238E27FC236}">
                <a16:creationId xmlns:a16="http://schemas.microsoft.com/office/drawing/2014/main" id="{29A88BA9-966F-44EF-A246-B01786187A32}"/>
              </a:ext>
            </a:extLst>
          </p:cNvPr>
          <p:cNvSpPr>
            <a:spLocks noGrp="1"/>
          </p:cNvSpPr>
          <p:nvPr>
            <p:ph type="title"/>
          </p:nvPr>
        </p:nvSpPr>
        <p:spPr>
          <a:xfrm>
            <a:off x="643467" y="321734"/>
            <a:ext cx="10905066" cy="1135737"/>
          </a:xfrm>
        </p:spPr>
        <p:txBody>
          <a:bodyPr>
            <a:normAutofit/>
          </a:bodyPr>
          <a:lstStyle/>
          <a:p>
            <a:r>
              <a:rPr lang="en-IN" sz="3600" dirty="0"/>
              <a:t>Citizen-state relations; anti-corruption discourse</a:t>
            </a:r>
          </a:p>
        </p:txBody>
      </p:sp>
      <p:pic>
        <p:nvPicPr>
          <p:cNvPr id="5" name="Content Placeholder 4" descr="A person holding a sign&#10;&#10;Description automatically generated with low confidence">
            <a:extLst>
              <a:ext uri="{FF2B5EF4-FFF2-40B4-BE49-F238E27FC236}">
                <a16:creationId xmlns:a16="http://schemas.microsoft.com/office/drawing/2014/main" id="{C149E537-7C1D-4334-9ED9-E5BD86116B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467" y="1782981"/>
            <a:ext cx="6253214" cy="3501799"/>
          </a:xfrm>
          <a:prstGeom prst="rect">
            <a:avLst/>
          </a:prstGeom>
        </p:spPr>
      </p:pic>
      <p:sp>
        <p:nvSpPr>
          <p:cNvPr id="19" name="Content Placeholder 8">
            <a:extLst>
              <a:ext uri="{FF2B5EF4-FFF2-40B4-BE49-F238E27FC236}">
                <a16:creationId xmlns:a16="http://schemas.microsoft.com/office/drawing/2014/main" id="{98AFA638-84B9-4336-A270-C8C9E19A5490}"/>
              </a:ext>
            </a:extLst>
          </p:cNvPr>
          <p:cNvSpPr>
            <a:spLocks noGrp="1"/>
          </p:cNvSpPr>
          <p:nvPr>
            <p:ph idx="1"/>
          </p:nvPr>
        </p:nvSpPr>
        <p:spPr>
          <a:xfrm>
            <a:off x="7544052" y="1782981"/>
            <a:ext cx="4004479" cy="4393982"/>
          </a:xfrm>
        </p:spPr>
        <p:txBody>
          <a:bodyPr>
            <a:normAutofit/>
          </a:bodyPr>
          <a:lstStyle/>
          <a:p>
            <a:r>
              <a:rPr lang="en-US" sz="1700" dirty="0"/>
              <a:t>Citizen-state relations have a performative aspect. </a:t>
            </a:r>
          </a:p>
          <a:p>
            <a:r>
              <a:rPr lang="en-US" sz="1700" dirty="0"/>
              <a:t>Similarly, state agencies uphold power over citizens through symbolic means. Writing, state seal etc. forms of authority.</a:t>
            </a:r>
          </a:p>
          <a:p>
            <a:r>
              <a:rPr lang="en-US" sz="1700" dirty="0"/>
              <a:t>Theories of James Scott; domination-resistance paradigm.</a:t>
            </a:r>
          </a:p>
          <a:p>
            <a:r>
              <a:rPr lang="en-US" sz="1700" dirty="0"/>
              <a:t>Hidden transcript of power. </a:t>
            </a:r>
          </a:p>
          <a:p>
            <a:r>
              <a:rPr lang="en-US" sz="1700" dirty="0"/>
              <a:t>Backstage discourses reveal critical faculties of citizens. Anti-corruption discourse a perfect example of critical engagement with the state.</a:t>
            </a:r>
          </a:p>
        </p:txBody>
      </p:sp>
      <p:grpSp>
        <p:nvGrpSpPr>
          <p:cNvPr id="30" name="Group 29">
            <a:extLst>
              <a:ext uri="{FF2B5EF4-FFF2-40B4-BE49-F238E27FC236}">
                <a16:creationId xmlns:a16="http://schemas.microsoft.com/office/drawing/2014/main" id="{3EA7D759-6BEF-4CBD-A325-BCFA77832B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177940" y="4601497"/>
            <a:ext cx="1014060" cy="2017580"/>
            <a:chOff x="11177940" y="4601497"/>
            <a:chExt cx="1014060" cy="2017580"/>
          </a:xfrm>
        </p:grpSpPr>
        <p:sp>
          <p:nvSpPr>
            <p:cNvPr id="31" name="Isosceles Triangle 30">
              <a:extLst>
                <a:ext uri="{FF2B5EF4-FFF2-40B4-BE49-F238E27FC236}">
                  <a16:creationId xmlns:a16="http://schemas.microsoft.com/office/drawing/2014/main" id="{317405EC-53E3-473A-8B42-B9475D057B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1067618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C03F2370-11B5-4E16-8AE5-B4854408B4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27850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522251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BBFD65E-1EEB-45FF-9019-D4C8A64608F8}"/>
              </a:ext>
            </a:extLst>
          </p:cNvPr>
          <p:cNvSpPr>
            <a:spLocks noGrp="1"/>
          </p:cNvSpPr>
          <p:nvPr>
            <p:ph type="title"/>
          </p:nvPr>
        </p:nvSpPr>
        <p:spPr>
          <a:xfrm>
            <a:off x="643467" y="321734"/>
            <a:ext cx="4970877" cy="1135737"/>
          </a:xfrm>
        </p:spPr>
        <p:txBody>
          <a:bodyPr>
            <a:normAutofit/>
          </a:bodyPr>
          <a:lstStyle/>
          <a:p>
            <a:r>
              <a:rPr lang="en-IN" sz="3600"/>
              <a:t>Ethnographic insights – Case study 1</a:t>
            </a:r>
          </a:p>
        </p:txBody>
      </p:sp>
      <p:sp>
        <p:nvSpPr>
          <p:cNvPr id="9" name="Content Placeholder 8">
            <a:extLst>
              <a:ext uri="{FF2B5EF4-FFF2-40B4-BE49-F238E27FC236}">
                <a16:creationId xmlns:a16="http://schemas.microsoft.com/office/drawing/2014/main" id="{D702171C-82F9-4139-857D-9B2456325CDF}"/>
              </a:ext>
            </a:extLst>
          </p:cNvPr>
          <p:cNvSpPr>
            <a:spLocks noGrp="1"/>
          </p:cNvSpPr>
          <p:nvPr>
            <p:ph idx="1"/>
          </p:nvPr>
        </p:nvSpPr>
        <p:spPr>
          <a:xfrm>
            <a:off x="643468" y="1782981"/>
            <a:ext cx="4970877" cy="4393982"/>
          </a:xfrm>
        </p:spPr>
        <p:txBody>
          <a:bodyPr>
            <a:normAutofit/>
          </a:bodyPr>
          <a:lstStyle/>
          <a:p>
            <a:r>
              <a:rPr lang="en-US" sz="1900" dirty="0"/>
              <a:t>In </a:t>
            </a:r>
            <a:r>
              <a:rPr lang="en-US" sz="1900" dirty="0" err="1"/>
              <a:t>Kanthapura</a:t>
            </a:r>
            <a:r>
              <a:rPr lang="en-US" sz="1900" dirty="0"/>
              <a:t>* gram panchayat, example of right to information activism that was used to </a:t>
            </a:r>
            <a:r>
              <a:rPr lang="en-US" sz="1900" dirty="0" err="1"/>
              <a:t>mobilise</a:t>
            </a:r>
            <a:r>
              <a:rPr lang="en-US" sz="1900" dirty="0"/>
              <a:t> local support to challenge political corruption. </a:t>
            </a:r>
          </a:p>
          <a:p>
            <a:r>
              <a:rPr lang="en-US" sz="1900" dirty="0"/>
              <a:t>Citizens used the Rajasthan government’s Jan </a:t>
            </a:r>
            <a:r>
              <a:rPr lang="en-US" sz="1900" dirty="0" err="1"/>
              <a:t>Soochna</a:t>
            </a:r>
            <a:r>
              <a:rPr lang="en-US" sz="1900" dirty="0"/>
              <a:t> Portal (public information portal) set up to enable proactive disclosures under Section 4 of RTI Act, 2005 to gain access to info on village administration expenditures on public welfare programmes. </a:t>
            </a:r>
          </a:p>
          <a:p>
            <a:r>
              <a:rPr lang="en-US" sz="1900" dirty="0"/>
              <a:t>Political rivalry and convergence of citizen groups shows emergence of a coalition of interests. Unseat “corrupt” sarpanch and elect another to replace him.</a:t>
            </a:r>
          </a:p>
        </p:txBody>
      </p:sp>
      <p:sp>
        <p:nvSpPr>
          <p:cNvPr id="28" name="Isosceles Triangle 27">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building with a sign on the front&#10;&#10;Description automatically generated with low confidence">
            <a:extLst>
              <a:ext uri="{FF2B5EF4-FFF2-40B4-BE49-F238E27FC236}">
                <a16:creationId xmlns:a16="http://schemas.microsoft.com/office/drawing/2014/main" id="{8A78DD5E-DFB0-4F83-A9B7-4EEA6649AB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7813" y="1447533"/>
            <a:ext cx="5290720" cy="3962933"/>
          </a:xfrm>
          <a:prstGeom prst="rect">
            <a:avLst/>
          </a:prstGeom>
        </p:spPr>
      </p:pic>
      <p:grpSp>
        <p:nvGrpSpPr>
          <p:cNvPr id="32" name="Group 31">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33" name="Isosceles Triangle 32">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852501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1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53F52D7-6DA9-4E69-A81B-700D10A3E36C}"/>
              </a:ext>
            </a:extLst>
          </p:cNvPr>
          <p:cNvSpPr>
            <a:spLocks noGrp="1"/>
          </p:cNvSpPr>
          <p:nvPr>
            <p:ph type="title"/>
          </p:nvPr>
        </p:nvSpPr>
        <p:spPr>
          <a:xfrm>
            <a:off x="6412121" y="321734"/>
            <a:ext cx="5136412" cy="1135737"/>
          </a:xfrm>
        </p:spPr>
        <p:txBody>
          <a:bodyPr>
            <a:normAutofit/>
          </a:bodyPr>
          <a:lstStyle/>
          <a:p>
            <a:r>
              <a:rPr lang="en-IN" sz="3600"/>
              <a:t>Ethnographic insights – continued…</a:t>
            </a:r>
          </a:p>
        </p:txBody>
      </p:sp>
      <p:pic>
        <p:nvPicPr>
          <p:cNvPr id="5" name="Picture 4" descr="A picture containing person, room&#10;&#10;Description automatically generated">
            <a:extLst>
              <a:ext uri="{FF2B5EF4-FFF2-40B4-BE49-F238E27FC236}">
                <a16:creationId xmlns:a16="http://schemas.microsoft.com/office/drawing/2014/main" id="{6A081BDC-83A8-42E4-B474-AA0D968A1F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467" y="1780307"/>
            <a:ext cx="5290720" cy="3297385"/>
          </a:xfrm>
          <a:prstGeom prst="rect">
            <a:avLst/>
          </a:prstGeom>
        </p:spPr>
      </p:pic>
      <p:grpSp>
        <p:nvGrpSpPr>
          <p:cNvPr id="28" name="Group 20">
            <a:extLst>
              <a:ext uri="{FF2B5EF4-FFF2-40B4-BE49-F238E27FC236}">
                <a16:creationId xmlns:a16="http://schemas.microsoft.com/office/drawing/2014/main" id="{4724F874-E407-41A5-918C-1CF5DF5269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0" y="0"/>
            <a:ext cx="1097280" cy="1097280"/>
            <a:chOff x="11094720" y="0"/>
            <a:chExt cx="1097280" cy="1097280"/>
          </a:xfrm>
        </p:grpSpPr>
        <p:sp>
          <p:nvSpPr>
            <p:cNvPr id="22" name="Isosceles Triangle 21">
              <a:extLst>
                <a:ext uri="{FF2B5EF4-FFF2-40B4-BE49-F238E27FC236}">
                  <a16:creationId xmlns:a16="http://schemas.microsoft.com/office/drawing/2014/main" id="{EBB12D3E-DD63-469B-A687-14E38AE471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2CC10F17-490D-41AE-9B38-7F39AF7384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BB033375-BD1D-47A5-BABF-321252588367}"/>
              </a:ext>
            </a:extLst>
          </p:cNvPr>
          <p:cNvSpPr>
            <a:spLocks noGrp="1"/>
          </p:cNvSpPr>
          <p:nvPr>
            <p:ph idx="1"/>
          </p:nvPr>
        </p:nvSpPr>
        <p:spPr>
          <a:xfrm>
            <a:off x="6412120" y="1782981"/>
            <a:ext cx="5136412" cy="4393982"/>
          </a:xfrm>
        </p:spPr>
        <p:txBody>
          <a:bodyPr>
            <a:normAutofit/>
          </a:bodyPr>
          <a:lstStyle/>
          <a:p>
            <a:r>
              <a:rPr lang="en-IN" sz="1900" dirty="0"/>
              <a:t>In </a:t>
            </a:r>
            <a:r>
              <a:rPr lang="en-IN" sz="1900" dirty="0" err="1"/>
              <a:t>Kanthapura</a:t>
            </a:r>
            <a:r>
              <a:rPr lang="en-IN" sz="1900" dirty="0"/>
              <a:t>* the conclusive evidence to prove corruption actually took place couldn’t be obtained under RTI Act. But what the anti-corruption “wave” accomplished was the removal from power of the previous sarpanch who wasn’t well liked. </a:t>
            </a:r>
          </a:p>
          <a:p>
            <a:r>
              <a:rPr lang="en-IN" sz="1900" dirty="0"/>
              <a:t>The new sarpanch did not press charges of corruption against the previous sarpanch because the emphasis was on completing pending public works and a compromise of sorts was reached between the two rival parties. </a:t>
            </a:r>
          </a:p>
          <a:p>
            <a:r>
              <a:rPr lang="en-IN" sz="1900" dirty="0"/>
              <a:t>Jonathan Spencer’s idea of the carnivals of division prior to an election cycle is useful to understand the phenomenon.  </a:t>
            </a:r>
          </a:p>
        </p:txBody>
      </p:sp>
      <p:grpSp>
        <p:nvGrpSpPr>
          <p:cNvPr id="25" name="Group 24">
            <a:extLst>
              <a:ext uri="{FF2B5EF4-FFF2-40B4-BE49-F238E27FC236}">
                <a16:creationId xmlns:a16="http://schemas.microsoft.com/office/drawing/2014/main" id="{DC8D6E3B-FFED-480F-941D-FE376375B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177940" y="4601497"/>
            <a:ext cx="1014060" cy="2017580"/>
            <a:chOff x="11177940" y="4601497"/>
            <a:chExt cx="1014060" cy="2017580"/>
          </a:xfrm>
        </p:grpSpPr>
        <p:sp>
          <p:nvSpPr>
            <p:cNvPr id="26" name="Isosceles Triangle 25">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1067618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27850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69516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4446D28-6C32-4721-B25F-CE8E84BFDBBA}"/>
              </a:ext>
            </a:extLst>
          </p:cNvPr>
          <p:cNvSpPr>
            <a:spLocks noGrp="1"/>
          </p:cNvSpPr>
          <p:nvPr>
            <p:ph type="title"/>
          </p:nvPr>
        </p:nvSpPr>
        <p:spPr>
          <a:xfrm>
            <a:off x="643467" y="321734"/>
            <a:ext cx="10905066" cy="1135737"/>
          </a:xfrm>
        </p:spPr>
        <p:txBody>
          <a:bodyPr>
            <a:normAutofit/>
          </a:bodyPr>
          <a:lstStyle/>
          <a:p>
            <a:r>
              <a:rPr lang="en-IN" sz="3600"/>
              <a:t>Ethnographic insights – Case study 2</a:t>
            </a:r>
          </a:p>
        </p:txBody>
      </p:sp>
      <p:sp>
        <p:nvSpPr>
          <p:cNvPr id="3" name="Content Placeholder 2">
            <a:extLst>
              <a:ext uri="{FF2B5EF4-FFF2-40B4-BE49-F238E27FC236}">
                <a16:creationId xmlns:a16="http://schemas.microsoft.com/office/drawing/2014/main" id="{A86F1DAF-0094-4056-8490-E29EC7D0AA7B}"/>
              </a:ext>
            </a:extLst>
          </p:cNvPr>
          <p:cNvSpPr>
            <a:spLocks noGrp="1"/>
          </p:cNvSpPr>
          <p:nvPr>
            <p:ph idx="1"/>
          </p:nvPr>
        </p:nvSpPr>
        <p:spPr>
          <a:xfrm>
            <a:off x="643469" y="1782981"/>
            <a:ext cx="4008384" cy="4393982"/>
          </a:xfrm>
        </p:spPr>
        <p:txBody>
          <a:bodyPr>
            <a:normAutofit/>
          </a:bodyPr>
          <a:lstStyle/>
          <a:p>
            <a:r>
              <a:rPr lang="en-IN" sz="2000" dirty="0"/>
              <a:t>In </a:t>
            </a:r>
            <a:r>
              <a:rPr lang="en-IN" sz="2000" dirty="0" err="1"/>
              <a:t>Tila</a:t>
            </a:r>
            <a:r>
              <a:rPr lang="en-IN" sz="2000" dirty="0"/>
              <a:t>* gram panchayat, another example of right to information activism where there was misappropriation of funds under the national rural employment guarantee programme </a:t>
            </a:r>
          </a:p>
          <a:p>
            <a:r>
              <a:rPr lang="en-IN" sz="2000" dirty="0"/>
              <a:t>Ahead of the panchayat elections </a:t>
            </a:r>
            <a:r>
              <a:rPr lang="en-IN" sz="2000" dirty="0" err="1"/>
              <a:t>Laaloo</a:t>
            </a:r>
            <a:r>
              <a:rPr lang="en-IN" sz="2000" dirty="0"/>
              <a:t>* a local entrepreneur files RTI appeal to inspect MNREGA work records. </a:t>
            </a:r>
          </a:p>
          <a:p>
            <a:r>
              <a:rPr lang="en-IN" sz="2000" dirty="0"/>
              <a:t>Allegation of corruption verified during field research. It helped Thakur’s wife capture power during elections. </a:t>
            </a:r>
          </a:p>
        </p:txBody>
      </p:sp>
      <p:grpSp>
        <p:nvGrpSpPr>
          <p:cNvPr id="17" name="Group 16">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8" name="Isosceles Triangle 17">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Picture 4" descr="A picture containing grass, outdoor, ground, mammal&#10;&#10;Description automatically generated">
            <a:extLst>
              <a:ext uri="{FF2B5EF4-FFF2-40B4-BE49-F238E27FC236}">
                <a16:creationId xmlns:a16="http://schemas.microsoft.com/office/drawing/2014/main" id="{191E550B-1B46-4B87-8DA7-1993F9AE8A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5320" y="2213028"/>
            <a:ext cx="6253212" cy="3501798"/>
          </a:xfrm>
          <a:prstGeom prst="rect">
            <a:avLst/>
          </a:prstGeom>
        </p:spPr>
      </p:pic>
      <p:grpSp>
        <p:nvGrpSpPr>
          <p:cNvPr id="21" name="Group 20">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22" name="Rectangle 21">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4001673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7B8970A-6290-47D5-90A8-B9887FF6ABDD}"/>
              </a:ext>
            </a:extLst>
          </p:cNvPr>
          <p:cNvSpPr>
            <a:spLocks noGrp="1"/>
          </p:cNvSpPr>
          <p:nvPr>
            <p:ph type="title"/>
          </p:nvPr>
        </p:nvSpPr>
        <p:spPr>
          <a:xfrm>
            <a:off x="643467" y="1698171"/>
            <a:ext cx="3962061" cy="4516360"/>
          </a:xfrm>
        </p:spPr>
        <p:txBody>
          <a:bodyPr anchor="t">
            <a:normAutofit/>
          </a:bodyPr>
          <a:lstStyle/>
          <a:p>
            <a:r>
              <a:rPr lang="en-IN" sz="3600" dirty="0"/>
              <a:t>Ethnographic insights – continued…</a:t>
            </a:r>
          </a:p>
        </p:txBody>
      </p:sp>
      <p:sp>
        <p:nvSpPr>
          <p:cNvPr id="17" name="Rectangle 16">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Shape 20">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Rectangle 22">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BEF0AA62-FFE2-4CA8-AE4B-DFBD4027C382}"/>
              </a:ext>
            </a:extLst>
          </p:cNvPr>
          <p:cNvSpPr>
            <a:spLocks noGrp="1"/>
          </p:cNvSpPr>
          <p:nvPr>
            <p:ph idx="1"/>
          </p:nvPr>
        </p:nvSpPr>
        <p:spPr>
          <a:xfrm>
            <a:off x="5070020" y="1698170"/>
            <a:ext cx="6478513" cy="4516361"/>
          </a:xfrm>
        </p:spPr>
        <p:txBody>
          <a:bodyPr>
            <a:normAutofit/>
          </a:bodyPr>
          <a:lstStyle/>
          <a:p>
            <a:r>
              <a:rPr lang="en-IN" sz="2000" dirty="0"/>
              <a:t>In this case too, one witnesses the nature of compromise worked out among the various groups. Though farmers in whose name MNREGA funds were siphoned off were aware of the misappropriation of public money, not everyone wanted to come forward to expose the corruption. </a:t>
            </a:r>
          </a:p>
          <a:p>
            <a:r>
              <a:rPr lang="en-IN" sz="2000" dirty="0"/>
              <a:t>Even labourers who were falsely shown to have worked under the scheme, refused to come forward to talk about corruption for fear that they may not receive future work offers under MNREGA. Another example of compromise. </a:t>
            </a:r>
          </a:p>
          <a:p>
            <a:r>
              <a:rPr lang="en-IN" sz="2000" dirty="0"/>
              <a:t>In spite of an ongoing investigation in the case, the former sarpanch enjoys the collusion of local police, bureaucrats and labourers which ensures that corruption goes unchecked. Subversion of the intent of the law. </a:t>
            </a:r>
          </a:p>
        </p:txBody>
      </p:sp>
      <p:sp>
        <p:nvSpPr>
          <p:cNvPr id="25" name="Isosceles Triangle 24">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7" name="Isosceles Triangle 26">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2160365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EBDBA511E2E340BF65E4B01E697176" ma:contentTypeVersion="8" ma:contentTypeDescription="Create a new document." ma:contentTypeScope="" ma:versionID="5c4a1c0ed92681417e8784034a109fbc">
  <xsd:schema xmlns:xsd="http://www.w3.org/2001/XMLSchema" xmlns:xs="http://www.w3.org/2001/XMLSchema" xmlns:p="http://schemas.microsoft.com/office/2006/metadata/properties" xmlns:ns3="c2662f31-cc45-4cc2-ade1-3c311f5dfcda" xmlns:ns4="4f4119ba-054b-432f-b23e-1839955c93cd" targetNamespace="http://schemas.microsoft.com/office/2006/metadata/properties" ma:root="true" ma:fieldsID="5f965186096dc421a95d7da7e5699df6" ns3:_="" ns4:_="">
    <xsd:import namespace="c2662f31-cc45-4cc2-ade1-3c311f5dfcda"/>
    <xsd:import namespace="4f4119ba-054b-432f-b23e-1839955c93cd"/>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662f31-cc45-4cc2-ade1-3c311f5dfcd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f4119ba-054b-432f-b23e-1839955c93c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D722773-62EC-4F28-AABA-1973528D9E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662f31-cc45-4cc2-ade1-3c311f5dfcda"/>
    <ds:schemaRef ds:uri="4f4119ba-054b-432f-b23e-1839955c93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9DEE347-D47F-4F78-BD5B-B24A4EAF481E}">
  <ds:schemaRefs>
    <ds:schemaRef ds:uri="http://schemas.microsoft.com/sharepoint/v3/contenttype/forms"/>
  </ds:schemaRefs>
</ds:datastoreItem>
</file>

<file path=customXml/itemProps3.xml><?xml version="1.0" encoding="utf-8"?>
<ds:datastoreItem xmlns:ds="http://schemas.openxmlformats.org/officeDocument/2006/customXml" ds:itemID="{D6BF5065-40A6-4A8D-8D56-B88180C35278}">
  <ds:schemaRefs>
    <ds:schemaRef ds:uri="http://schemas.microsoft.com/office/2006/documentManagement/types"/>
    <ds:schemaRef ds:uri="http://purl.org/dc/terms/"/>
    <ds:schemaRef ds:uri="http://schemas.openxmlformats.org/package/2006/metadata/core-properties"/>
    <ds:schemaRef ds:uri="c2662f31-cc45-4cc2-ade1-3c311f5dfcda"/>
    <ds:schemaRef ds:uri="http://purl.org/dc/dcmitype/"/>
    <ds:schemaRef ds:uri="http://schemas.microsoft.com/office/infopath/2007/PartnerControls"/>
    <ds:schemaRef ds:uri="4f4119ba-054b-432f-b23e-1839955c93cd"/>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621</TotalTime>
  <Words>647</Words>
  <Application>Microsoft Office PowerPoint</Application>
  <PresentationFormat>Widescreen</PresentationFormat>
  <Paragraphs>38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 compromise and the legitimisation of rule</vt:lpstr>
      <vt:lpstr>Beyond the neoliberal discourse</vt:lpstr>
      <vt:lpstr>Right to Information in India </vt:lpstr>
      <vt:lpstr>Grassroots struggle for right to information in Rajasthan</vt:lpstr>
      <vt:lpstr>Citizen-state relations; anti-corruption discourse</vt:lpstr>
      <vt:lpstr>Ethnographic insights – Case study 1</vt:lpstr>
      <vt:lpstr>Ethnographic insights – continued…</vt:lpstr>
      <vt:lpstr>Ethnographic insights – Case study 2</vt:lpstr>
      <vt:lpstr>Ethnographic insights – continued…</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 compromise and the legitimisation of rule</dc:title>
  <dc:creator>Vidya Venkat</dc:creator>
  <cp:lastModifiedBy>Vidya Venkat</cp:lastModifiedBy>
  <cp:revision>17</cp:revision>
  <dcterms:created xsi:type="dcterms:W3CDTF">2021-10-18T01:50:10Z</dcterms:created>
  <dcterms:modified xsi:type="dcterms:W3CDTF">2021-10-23T14:36:20Z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0x0101009AEBDBA511E2E340BF65E4B01E697176</vt:lpwstr>
  </property>
</Properties>
</file>